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4" r:id="rId2"/>
    <p:sldId id="442" r:id="rId3"/>
    <p:sldId id="481" r:id="rId4"/>
    <p:sldId id="382" r:id="rId5"/>
    <p:sldId id="502" r:id="rId6"/>
    <p:sldId id="503" r:id="rId7"/>
    <p:sldId id="501" r:id="rId8"/>
    <p:sldId id="504" r:id="rId9"/>
    <p:sldId id="505" r:id="rId10"/>
    <p:sldId id="506" r:id="rId11"/>
    <p:sldId id="524" r:id="rId12"/>
    <p:sldId id="520" r:id="rId13"/>
    <p:sldId id="521" r:id="rId14"/>
    <p:sldId id="522" r:id="rId15"/>
    <p:sldId id="523" r:id="rId16"/>
    <p:sldId id="525" r:id="rId17"/>
    <p:sldId id="507" r:id="rId18"/>
    <p:sldId id="508" r:id="rId19"/>
    <p:sldId id="509" r:id="rId20"/>
    <p:sldId id="513" r:id="rId21"/>
    <p:sldId id="510" r:id="rId22"/>
    <p:sldId id="511" r:id="rId23"/>
    <p:sldId id="514" r:id="rId24"/>
    <p:sldId id="515" r:id="rId25"/>
    <p:sldId id="516" r:id="rId26"/>
    <p:sldId id="517" r:id="rId27"/>
    <p:sldId id="518" r:id="rId28"/>
    <p:sldId id="526" r:id="rId29"/>
    <p:sldId id="527" r:id="rId30"/>
    <p:sldId id="473" r:id="rId31"/>
    <p:sldId id="451"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00CC00"/>
    <a:srgbClr val="008000"/>
    <a:srgbClr val="CC0099"/>
    <a:srgbClr val="0CE2E2"/>
    <a:srgbClr val="B2EEB3"/>
    <a:srgbClr val="24CA40"/>
    <a:srgbClr val="8C2FB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43" autoAdjust="0"/>
    <p:restoredTop sz="88810" autoAdjust="0"/>
  </p:normalViewPr>
  <p:slideViewPr>
    <p:cSldViewPr>
      <p:cViewPr varScale="1">
        <p:scale>
          <a:sx n="101" d="100"/>
          <a:sy n="101" d="100"/>
        </p:scale>
        <p:origin x="-552"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9/6/2019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xmlns=""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6</a:t>
            </a:fld>
            <a:endParaRPr lang="en-US"/>
          </a:p>
        </p:txBody>
      </p:sp>
    </p:spTree>
    <p:extLst>
      <p:ext uri="{BB962C8B-B14F-4D97-AF65-F5344CB8AC3E}">
        <p14:creationId xmlns:p14="http://schemas.microsoft.com/office/powerpoint/2010/main" xmlns="" val="188000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26</a:t>
            </a:fld>
            <a:endParaRPr lang="en-US"/>
          </a:p>
        </p:txBody>
      </p:sp>
    </p:spTree>
    <p:extLst>
      <p:ext uri="{BB962C8B-B14F-4D97-AF65-F5344CB8AC3E}">
        <p14:creationId xmlns:p14="http://schemas.microsoft.com/office/powerpoint/2010/main" xmlns="" val="363756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925853027"/>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4031331796"/>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1349325012"/>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408952391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87374277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E7991-2FAD-4FAD-91D0-F5406E83A19C}"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831445896"/>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E7991-2FAD-4FAD-91D0-F5406E83A19C}" type="datetimeFigureOut">
              <a:rPr lang="en-US" smtClean="0"/>
              <a:pPr/>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28345290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E7991-2FAD-4FAD-91D0-F5406E83A19C}" type="datetimeFigureOut">
              <a:rPr lang="en-US" smtClean="0"/>
              <a:pPr/>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488050242"/>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427037509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194567337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245407379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chimes.wav"/>
          </p:stSnd>
        </p:sndAc>
      </p:transition>
    </mc:Choice>
    <mc:Fallback>
      <p:transition spd="slow">
        <p:split orient="vert"/>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9/6/2019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xmlns=""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split orient="vert"/>
        <p:sndAc>
          <p:stSnd>
            <p:snd r:embed="rId14" name="chimes.wav"/>
          </p:stSnd>
        </p:sndAc>
      </p:transition>
    </mc:Choice>
    <mc:Fallback>
      <p:transition spd="slow">
        <p:split orient="vert"/>
        <p:sndAc>
          <p:stSnd>
            <p:snd r:embed="rId13"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1.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1.wav"/><Relationship Id="rId5" Type="http://schemas.microsoft.com/office/2007/relationships/hdphoto" Target="../media/hdphoto6.wdp"/><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slide" Target="slide9.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1.wav"/><Relationship Id="rId5" Type="http://schemas.openxmlformats.org/officeDocument/2006/relationships/slide" Target="slide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905000" y="57150"/>
            <a:ext cx="5715000" cy="523220"/>
          </a:xfrm>
          <a:prstGeom prst="rect">
            <a:avLst/>
          </a:prstGeom>
          <a:noFill/>
        </p:spPr>
        <p:txBody>
          <a:bodyPr wrap="square" rtlCol="0">
            <a:spAutoFit/>
          </a:bodyPr>
          <a:lstStyle/>
          <a:p>
            <a:pPr algn="ctr"/>
            <a:r>
              <a:rPr lang="en-US" sz="2800" b="1" dirty="0" smtClean="0">
                <a:solidFill>
                  <a:srgbClr val="0000CC"/>
                </a:solidFill>
                <a:latin typeface="Arial" pitchFamily="34" charset="0"/>
                <a:cs typeface="Arial" pitchFamily="34" charset="0"/>
              </a:rPr>
              <a:t>TRƯỜNG TIỂU PHÚ THỊ</a:t>
            </a:r>
            <a:endParaRPr lang="en-US" sz="2800" b="1" dirty="0">
              <a:solidFill>
                <a:srgbClr val="0000CC"/>
              </a:solidFill>
              <a:latin typeface="Arial" pitchFamily="34" charset="0"/>
              <a:cs typeface="Arial" pitchFamily="34" charset="0"/>
            </a:endParaRPr>
          </a:p>
        </p:txBody>
      </p:sp>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fromWordArt="1">
            <a:prstTxWarp prst="textArchUp">
              <a:avLst>
                <a:gd name="adj" fmla="val 11003892"/>
              </a:avLst>
            </a:prstTxWarp>
          </a:bodyPr>
          <a:lstStyle/>
          <a:p>
            <a:pPr algn="ctr"/>
            <a:r>
              <a:rPr lang="en-US" sz="6600" b="1">
                <a:ln>
                  <a:solidFill>
                    <a:sysClr val="windowText" lastClr="000000"/>
                  </a:solidFill>
                </a:ln>
                <a:solidFill>
                  <a:srgbClr val="FF0000"/>
                </a:solidFill>
                <a:latin typeface="Arial" pitchFamily="34" charset="0"/>
                <a:cs typeface="Arial" pitchFamily="34" charset="0"/>
              </a:rPr>
              <a:t>CHÀO MỪNG QUÝ THẦY CÔ VỀ DỰ GIỜ</a:t>
            </a:r>
          </a:p>
        </p:txBody>
      </p:sp>
      <p:sp>
        <p:nvSpPr>
          <p:cNvPr id="23" name="TextBox 22"/>
          <p:cNvSpPr txBox="1"/>
          <p:nvPr/>
        </p:nvSpPr>
        <p:spPr>
          <a:xfrm>
            <a:off x="38100" y="1581150"/>
            <a:ext cx="9144000" cy="2308324"/>
          </a:xfrm>
          <a:prstGeom prst="rect">
            <a:avLst/>
          </a:prstGeom>
          <a:noFill/>
        </p:spPr>
        <p:txBody>
          <a:bodyPr wrap="square" rtlCol="0">
            <a:spAutoFit/>
          </a:bodyPr>
          <a:lstStyle/>
          <a:p>
            <a:pPr algn="ctr">
              <a:lnSpc>
                <a:spcPct val="150000"/>
              </a:lnSpc>
            </a:pPr>
            <a:r>
              <a:rPr lang="en-US" sz="4800" b="1" dirty="0" smtClean="0">
                <a:ln>
                  <a:solidFill>
                    <a:sysClr val="windowText" lastClr="000000"/>
                  </a:solidFill>
                </a:ln>
                <a:solidFill>
                  <a:srgbClr val="00CC00"/>
                </a:solidFill>
                <a:latin typeface="Arial" pitchFamily="34" charset="0"/>
                <a:cs typeface="Arial" pitchFamily="34" charset="0"/>
              </a:rPr>
              <a:t>BÀI GIẢNG </a:t>
            </a:r>
          </a:p>
          <a:p>
            <a:pPr algn="ctr">
              <a:lnSpc>
                <a:spcPct val="150000"/>
              </a:lnSpc>
            </a:pPr>
            <a:r>
              <a:rPr lang="en-US" sz="4800" b="1" dirty="0" smtClean="0">
                <a:ln>
                  <a:solidFill>
                    <a:sysClr val="windowText" lastClr="000000"/>
                  </a:solidFill>
                </a:ln>
                <a:solidFill>
                  <a:srgbClr val="00CC00"/>
                </a:solidFill>
                <a:latin typeface="Arial" pitchFamily="34" charset="0"/>
                <a:cs typeface="Arial" pitchFamily="34" charset="0"/>
              </a:rPr>
              <a:t>MÔN TẬP ĐỌC LỚP NĂM</a:t>
            </a:r>
            <a:endParaRPr lang="en-US" sz="4800" b="1" dirty="0">
              <a:ln>
                <a:solidFill>
                  <a:sysClr val="windowText" lastClr="000000"/>
                </a:solidFill>
              </a:ln>
              <a:solidFill>
                <a:srgbClr val="00CC00"/>
              </a:solidFill>
              <a:latin typeface="Arial" pitchFamily="34" charset="0"/>
              <a:cs typeface="Arial" pitchFamily="34" charset="0"/>
            </a:endParaRPr>
          </a:p>
        </p:txBody>
      </p:sp>
    </p:spTree>
    <p:extLst>
      <p:ext uri="{BB962C8B-B14F-4D97-AF65-F5344CB8AC3E}">
        <p14:creationId xmlns:p14="http://schemas.microsoft.com/office/powerpoint/2010/main" xmlns="" val="91574764"/>
      </p:ext>
    </p:extLst>
  </p:cSld>
  <p:clrMapOvr>
    <a:masterClrMapping/>
  </p:clrMapOvr>
  <mc:AlternateContent xmlns:mc="http://schemas.openxmlformats.org/markup-compatibility/2006">
    <mc:Choice xmlns:p14="http://schemas.microsoft.com/office/powerpoint/2010/main" xmlns="" Requires="p14">
      <p:transition p14:dur="0">
        <p:sndAc>
          <p:stSnd>
            <p:snd r:embed="rId5" name="chimes.wav"/>
          </p:stSnd>
        </p:sndAc>
      </p:transition>
    </mc:Choice>
    <mc:Fallback>
      <p:transition>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44483" y="171093"/>
            <a:ext cx="8839200" cy="4369722"/>
          </a:xfrm>
          <a:prstGeom prst="rect">
            <a:avLst/>
          </a:prstGeom>
          <a:noFill/>
        </p:spPr>
        <p:txBody>
          <a:bodyPr wrap="square" rtlCol="0">
            <a:spAutoFit/>
          </a:bodyPr>
          <a:lstStyle/>
          <a:p>
            <a:pPr algn="ctr">
              <a:lnSpc>
                <a:spcPct val="120000"/>
              </a:lnSpc>
              <a:spcBef>
                <a:spcPct val="50000"/>
              </a:spcBef>
            </a:pPr>
            <a:r>
              <a:rPr lang="en-US" sz="4400" smtClean="0">
                <a:latin typeface="UTM Avo" pitchFamily="18" charset="0"/>
                <a:sym typeface="Wingdings"/>
              </a:rPr>
              <a:t>Tất cả</a:t>
            </a:r>
          </a:p>
          <a:p>
            <a:pPr algn="ctr">
              <a:lnSpc>
                <a:spcPct val="120000"/>
              </a:lnSpc>
              <a:spcBef>
                <a:spcPct val="50000"/>
              </a:spcBef>
            </a:pPr>
            <a:r>
              <a:rPr lang="en-US" sz="4800">
                <a:latin typeface="UTM Avo" pitchFamily="18" charset="0"/>
                <a:sym typeface="Wingdings"/>
              </a:rPr>
              <a:t></a:t>
            </a:r>
            <a:endParaRPr lang="en-US" sz="4800" smtClean="0">
              <a:latin typeface="UTM Avo" pitchFamily="18" charset="0"/>
              <a:sym typeface="Wingdings"/>
            </a:endParaRPr>
          </a:p>
          <a:p>
            <a:pPr algn="ctr">
              <a:lnSpc>
                <a:spcPct val="120000"/>
              </a:lnSpc>
              <a:spcBef>
                <a:spcPct val="50000"/>
              </a:spcBef>
            </a:pPr>
            <a:r>
              <a:rPr lang="en-US" sz="4400" smtClean="0">
                <a:latin typeface="UTM Avo" pitchFamily="18" charset="0"/>
                <a:sym typeface="Wingdings"/>
              </a:rPr>
              <a:t>một màu vàng đầm ấm, </a:t>
            </a:r>
          </a:p>
          <a:p>
            <a:pPr algn="ctr">
              <a:lnSpc>
                <a:spcPct val="120000"/>
              </a:lnSpc>
              <a:spcBef>
                <a:spcPct val="50000"/>
              </a:spcBef>
            </a:pPr>
            <a:r>
              <a:rPr lang="en-US" sz="4400" smtClean="0">
                <a:latin typeface="UTM Avo" pitchFamily="18" charset="0"/>
                <a:sym typeface="Wingdings"/>
              </a:rPr>
              <a:t>trù phú</a:t>
            </a:r>
            <a:endParaRPr lang="en-US" sz="4400">
              <a:latin typeface="UTM Avo" pitchFamily="18" charset="0"/>
            </a:endParaRPr>
          </a:p>
        </p:txBody>
      </p:sp>
    </p:spTree>
    <p:extLst>
      <p:ext uri="{BB962C8B-B14F-4D97-AF65-F5344CB8AC3E}">
        <p14:creationId xmlns:p14="http://schemas.microsoft.com/office/powerpoint/2010/main" xmlns="" val="2477011533"/>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144001"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811197153"/>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740" y="0"/>
            <a:ext cx="911926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631676727"/>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851215329"/>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856" y="-5196"/>
            <a:ext cx="9157856" cy="5148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17257410"/>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452688388"/>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4596"/>
            <a:ext cx="9144001" cy="5128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546151808"/>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120919"/>
            <a:ext cx="8686800" cy="2766911"/>
          </a:xfrm>
          <a:prstGeom prst="rect">
            <a:avLst/>
          </a:prstGeom>
          <a:noFill/>
        </p:spPr>
        <p:txBody>
          <a:bodyPr wrap="square" rtlCol="0">
            <a:spAutoFit/>
          </a:bodyPr>
          <a:lstStyle/>
          <a:p>
            <a:pPr algn="just">
              <a:lnSpc>
                <a:spcPct val="150000"/>
              </a:lnSpc>
            </a:pPr>
            <a:r>
              <a:rPr lang="en-US" sz="4000" smtClean="0">
                <a:latin typeface="UTM Avo" pitchFamily="18" charset="0"/>
              </a:rPr>
              <a:t>2. Những </a:t>
            </a:r>
            <a:r>
              <a:rPr lang="en-US" sz="4000">
                <a:latin typeface="UTM Avo" pitchFamily="18" charset="0"/>
              </a:rPr>
              <a:t>chi tiết nào nói về thời tiết </a:t>
            </a:r>
            <a:r>
              <a:rPr lang="en-US" sz="4000" smtClean="0">
                <a:latin typeface="UTM Avo" pitchFamily="18" charset="0"/>
              </a:rPr>
              <a:t>làm </a:t>
            </a:r>
            <a:r>
              <a:rPr lang="en-US" sz="4000">
                <a:latin typeface="UTM Avo" pitchFamily="18" charset="0"/>
              </a:rPr>
              <a:t>cho bức tranh làng quê thêm đẹp và sinh </a:t>
            </a:r>
            <a:r>
              <a:rPr lang="en-US" sz="4000" smtClean="0">
                <a:latin typeface="UTM Avo" pitchFamily="18" charset="0"/>
              </a:rPr>
              <a:t>động ?</a:t>
            </a:r>
            <a:endParaRPr lang="en-US" sz="4000">
              <a:latin typeface="UTM Avo" pitchFamily="18" charset="0"/>
            </a:endParaRPr>
          </a:p>
        </p:txBody>
      </p:sp>
    </p:spTree>
    <p:extLst>
      <p:ext uri="{BB962C8B-B14F-4D97-AF65-F5344CB8AC3E}">
        <p14:creationId xmlns:p14="http://schemas.microsoft.com/office/powerpoint/2010/main" xmlns="" val="610446383"/>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4675" y="57150"/>
            <a:ext cx="8839200" cy="2731582"/>
          </a:xfrm>
          <a:prstGeom prst="rect">
            <a:avLst/>
          </a:prstGeom>
          <a:noFill/>
        </p:spPr>
        <p:txBody>
          <a:bodyPr wrap="square" rtlCol="0">
            <a:spAutoFit/>
          </a:bodyPr>
          <a:lstStyle/>
          <a:p>
            <a:pPr algn="just">
              <a:lnSpc>
                <a:spcPct val="150000"/>
              </a:lnSpc>
              <a:spcBef>
                <a:spcPct val="50000"/>
              </a:spcBef>
            </a:pPr>
            <a:r>
              <a:rPr lang="en-GB" sz="4000">
                <a:latin typeface="UTM Avo" pitchFamily="18" charset="0"/>
              </a:rPr>
              <a:t>Quang cảnh không có cảm giác héo tàn, hanh hao lúc sắp bước vào mùa đông. </a:t>
            </a:r>
          </a:p>
        </p:txBody>
      </p:sp>
    </p:spTree>
    <p:extLst>
      <p:ext uri="{BB962C8B-B14F-4D97-AF65-F5344CB8AC3E}">
        <p14:creationId xmlns:p14="http://schemas.microsoft.com/office/powerpoint/2010/main" xmlns="" val="3547160793"/>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4675" y="-19050"/>
            <a:ext cx="8839200" cy="4129657"/>
          </a:xfrm>
          <a:prstGeom prst="rect">
            <a:avLst/>
          </a:prstGeom>
          <a:noFill/>
        </p:spPr>
        <p:txBody>
          <a:bodyPr wrap="square" rtlCol="0">
            <a:spAutoFit/>
          </a:bodyPr>
          <a:lstStyle/>
          <a:p>
            <a:pPr algn="just">
              <a:lnSpc>
                <a:spcPct val="150000"/>
              </a:lnSpc>
            </a:pPr>
            <a:r>
              <a:rPr lang="en-GB" sz="3600" smtClean="0">
                <a:latin typeface="UTM Avo" pitchFamily="18" charset="0"/>
              </a:rPr>
              <a:t>+ Hơi </a:t>
            </a:r>
            <a:r>
              <a:rPr lang="en-GB" sz="3600">
                <a:latin typeface="UTM Avo" pitchFamily="18" charset="0"/>
              </a:rPr>
              <a:t>thở của đất trời, mặt nước thơm thơm, nhè nhẹ</a:t>
            </a:r>
            <a:r>
              <a:rPr lang="en-GB" sz="3600" smtClean="0">
                <a:latin typeface="UTM Avo" pitchFamily="18" charset="0"/>
              </a:rPr>
              <a:t>.</a:t>
            </a:r>
          </a:p>
          <a:p>
            <a:pPr algn="just">
              <a:lnSpc>
                <a:spcPct val="150000"/>
              </a:lnSpc>
            </a:pPr>
            <a:r>
              <a:rPr lang="en-GB" sz="3600" smtClean="0">
                <a:latin typeface="UTM Avo" pitchFamily="18" charset="0"/>
              </a:rPr>
              <a:t>+ Ngày </a:t>
            </a:r>
            <a:r>
              <a:rPr lang="en-GB" sz="3600">
                <a:latin typeface="UTM Avo" pitchFamily="18" charset="0"/>
              </a:rPr>
              <a:t>không nắng, không mưa. Thời tiết của ngày mùa được miêu tả trong bài rất đẹp</a:t>
            </a:r>
            <a:r>
              <a:rPr lang="en-GB" sz="3600" smtClean="0">
                <a:latin typeface="UTM Avo" pitchFamily="18" charset="0"/>
              </a:rPr>
              <a:t>.</a:t>
            </a:r>
            <a:endParaRPr lang="en-GB" sz="3600">
              <a:latin typeface="UTM Avo" pitchFamily="18" charset="0"/>
            </a:endParaRPr>
          </a:p>
        </p:txBody>
      </p:sp>
    </p:spTree>
    <p:extLst>
      <p:ext uri="{BB962C8B-B14F-4D97-AF65-F5344CB8AC3E}">
        <p14:creationId xmlns:p14="http://schemas.microsoft.com/office/powerpoint/2010/main" xmlns="" val="2251469911"/>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626922" y="568464"/>
            <a:ext cx="4057650" cy="707886"/>
          </a:xfrm>
          <a:prstGeom prst="rect">
            <a:avLst/>
          </a:prstGeom>
          <a:noFill/>
        </p:spPr>
        <p:txBody>
          <a:bodyPr wrap="square" rtlCol="0">
            <a:spAutoFit/>
          </a:bodyPr>
          <a:lstStyle/>
          <a:p>
            <a:pPr algn="ctr"/>
            <a:r>
              <a:rPr lang="en-US" sz="4000" b="1" u="sng" smtClean="0">
                <a:solidFill>
                  <a:srgbClr val="00B0F0"/>
                </a:solidFill>
                <a:latin typeface="HP001 Kieu 5H" pitchFamily="34" charset="0"/>
                <a:ea typeface="HP001 5Ha" pitchFamily="34" charset="-127"/>
                <a:cs typeface="Arial" pitchFamily="34" charset="0"/>
              </a:rPr>
              <a:t>Kiểm tra bài cũ</a:t>
            </a:r>
            <a:endParaRPr lang="en-US" sz="4000" b="1" u="sng">
              <a:solidFill>
                <a:srgbClr val="00B0F0"/>
              </a:solidFill>
              <a:latin typeface="HP001 Kieu 5H" pitchFamily="34" charset="0"/>
              <a:ea typeface="HP001 5Ha" pitchFamily="34" charset="-127"/>
              <a:cs typeface="Arial" pitchFamily="34" charset="0"/>
            </a:endParaRPr>
          </a:p>
        </p:txBody>
      </p:sp>
      <p:sp>
        <p:nvSpPr>
          <p:cNvPr id="5" name="TextBox 4"/>
          <p:cNvSpPr txBox="1"/>
          <p:nvPr/>
        </p:nvSpPr>
        <p:spPr>
          <a:xfrm>
            <a:off x="2057400" y="1352550"/>
            <a:ext cx="7010400" cy="904863"/>
          </a:xfrm>
          <a:prstGeom prst="rect">
            <a:avLst/>
          </a:prstGeom>
          <a:noFill/>
        </p:spPr>
        <p:txBody>
          <a:bodyPr wrap="square" rtlCol="0">
            <a:spAutoFit/>
          </a:bodyPr>
          <a:lstStyle/>
          <a:p>
            <a:pPr algn="ctr">
              <a:lnSpc>
                <a:spcPct val="120000"/>
              </a:lnSpc>
            </a:pPr>
            <a:r>
              <a:rPr lang="en-US" sz="4400" b="1" smtClean="0">
                <a:solidFill>
                  <a:srgbClr val="FFFF00"/>
                </a:solidFill>
                <a:latin typeface="HP001 Kieu 5H" pitchFamily="34" charset="0"/>
                <a:ea typeface="HP001 5Ha" pitchFamily="34" charset="-127"/>
                <a:cs typeface="Arial" pitchFamily="34" charset="0"/>
              </a:rPr>
              <a:t>Thư gửi các học sinh</a:t>
            </a:r>
            <a:endParaRPr lang="en-US" sz="4400" b="1">
              <a:solidFill>
                <a:srgbClr val="FFFF00"/>
              </a:solidFill>
              <a:latin typeface="HP001 Kieu 5H" pitchFamily="34" charset="0"/>
              <a:ea typeface="HP001 5Ha" pitchFamily="34" charset="-127"/>
              <a:cs typeface="Arial" pitchFamily="34" charset="0"/>
            </a:endParaRPr>
          </a:p>
        </p:txBody>
      </p:sp>
    </p:spTree>
    <p:extLst>
      <p:ext uri="{BB962C8B-B14F-4D97-AF65-F5344CB8AC3E}">
        <p14:creationId xmlns:p14="http://schemas.microsoft.com/office/powerpoint/2010/main" xmlns="" val="1170748325"/>
      </p:ext>
    </p:extLst>
  </p:cSld>
  <p:clrMapOvr>
    <a:masterClrMapping/>
  </p:clrMapOvr>
  <mc:AlternateContent xmlns:mc="http://schemas.openxmlformats.org/markup-compatibility/2006">
    <mc:Choice xmlns:p14="http://schemas.microsoft.com/office/powerpoint/2010/main" xmlns=""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0060" y="209550"/>
            <a:ext cx="8482940" cy="2759538"/>
          </a:xfrm>
          <a:prstGeom prst="rect">
            <a:avLst/>
          </a:prstGeom>
          <a:noFill/>
        </p:spPr>
        <p:txBody>
          <a:bodyPr wrap="square" rtlCol="0">
            <a:spAutoFit/>
          </a:bodyPr>
          <a:lstStyle/>
          <a:p>
            <a:pPr algn="just">
              <a:lnSpc>
                <a:spcPct val="150000"/>
              </a:lnSpc>
            </a:pPr>
            <a:r>
              <a:rPr lang="en-US" sz="4000">
                <a:solidFill>
                  <a:srgbClr val="FF0000"/>
                </a:solidFill>
                <a:latin typeface="UTM Avo" pitchFamily="18" charset="0"/>
              </a:rPr>
              <a:t>Thời tiết đẹp, thuận lợi cho việc gặt hái </a:t>
            </a:r>
            <a:r>
              <a:rPr lang="en-US" sz="4000">
                <a:solidFill>
                  <a:srgbClr val="FF0000"/>
                </a:solidFill>
                <a:latin typeface="UTM Avo" pitchFamily="18" charset="0"/>
                <a:sym typeface="Wingdings"/>
              </a:rPr>
              <a:t></a:t>
            </a:r>
            <a:r>
              <a:rPr lang="en-US" sz="4000">
                <a:solidFill>
                  <a:srgbClr val="FF0000"/>
                </a:solidFill>
                <a:latin typeface="UTM Avo" pitchFamily="18" charset="0"/>
              </a:rPr>
              <a:t> làm cho bức tranh làng quê thêm vẻ đẹp hoàn hảo. </a:t>
            </a:r>
          </a:p>
        </p:txBody>
      </p:sp>
    </p:spTree>
    <p:extLst>
      <p:ext uri="{BB962C8B-B14F-4D97-AF65-F5344CB8AC3E}">
        <p14:creationId xmlns:p14="http://schemas.microsoft.com/office/powerpoint/2010/main" xmlns="" val="1301591861"/>
      </p:ext>
    </p:extLst>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120919"/>
            <a:ext cx="8686800" cy="2862322"/>
          </a:xfrm>
          <a:prstGeom prst="rect">
            <a:avLst/>
          </a:prstGeom>
          <a:noFill/>
        </p:spPr>
        <p:txBody>
          <a:bodyPr wrap="square" rtlCol="0">
            <a:spAutoFit/>
          </a:bodyPr>
          <a:lstStyle/>
          <a:p>
            <a:pPr algn="just">
              <a:lnSpc>
                <a:spcPct val="150000"/>
              </a:lnSpc>
            </a:pPr>
            <a:r>
              <a:rPr lang="en-US" sz="4000" smtClean="0">
                <a:latin typeface="UTM Avo" pitchFamily="18" charset="0"/>
              </a:rPr>
              <a:t>2. Những </a:t>
            </a:r>
            <a:r>
              <a:rPr lang="en-US" sz="4000">
                <a:latin typeface="UTM Avo" pitchFamily="18" charset="0"/>
              </a:rPr>
              <a:t>chi tiết nào nói về </a:t>
            </a:r>
            <a:r>
              <a:rPr lang="en-US" sz="4000" smtClean="0">
                <a:latin typeface="UTM Avo" pitchFamily="18" charset="0"/>
              </a:rPr>
              <a:t>con người làm </a:t>
            </a:r>
            <a:r>
              <a:rPr lang="en-US" sz="4000">
                <a:latin typeface="UTM Avo" pitchFamily="18" charset="0"/>
              </a:rPr>
              <a:t>cho bức tranh làng quê thêm đẹp và sinh </a:t>
            </a:r>
            <a:r>
              <a:rPr lang="en-US" sz="4000" smtClean="0">
                <a:latin typeface="UTM Avo" pitchFamily="18" charset="0"/>
              </a:rPr>
              <a:t>động ?</a:t>
            </a:r>
            <a:endParaRPr lang="en-US" sz="4000">
              <a:latin typeface="UTM Avo" pitchFamily="18" charset="0"/>
            </a:endParaRPr>
          </a:p>
        </p:txBody>
      </p:sp>
    </p:spTree>
    <p:extLst>
      <p:ext uri="{BB962C8B-B14F-4D97-AF65-F5344CB8AC3E}">
        <p14:creationId xmlns:p14="http://schemas.microsoft.com/office/powerpoint/2010/main" xmlns="" val="1841557323"/>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4675" y="57150"/>
            <a:ext cx="8839200" cy="3603359"/>
          </a:xfrm>
          <a:prstGeom prst="rect">
            <a:avLst/>
          </a:prstGeom>
          <a:noFill/>
        </p:spPr>
        <p:txBody>
          <a:bodyPr wrap="square" rtlCol="0">
            <a:spAutoFit/>
          </a:bodyPr>
          <a:lstStyle/>
          <a:p>
            <a:pPr algn="just">
              <a:lnSpc>
                <a:spcPct val="130000"/>
              </a:lnSpc>
              <a:spcBef>
                <a:spcPct val="50000"/>
              </a:spcBef>
            </a:pPr>
            <a:r>
              <a:rPr lang="en-GB" sz="3600">
                <a:latin typeface="UTM Avo" pitchFamily="18" charset="0"/>
              </a:rPr>
              <a:t>Không ai tưởng đến ngày hay đêm, mà chỉ mải miết đi gặt, kéo đá, cắt rạ, chia thóc hợp tác xã. Ai cũng vậy, cứ buông bát đũa là đi ngay, cứ trở dậy là ra đồng ngay. </a:t>
            </a:r>
          </a:p>
        </p:txBody>
      </p:sp>
    </p:spTree>
    <p:extLst>
      <p:ext uri="{BB962C8B-B14F-4D97-AF65-F5344CB8AC3E}">
        <p14:creationId xmlns:p14="http://schemas.microsoft.com/office/powerpoint/2010/main" xmlns="" val="1519467555"/>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0060" y="209550"/>
            <a:ext cx="8482940" cy="3416320"/>
          </a:xfrm>
          <a:prstGeom prst="rect">
            <a:avLst/>
          </a:prstGeom>
          <a:noFill/>
        </p:spPr>
        <p:txBody>
          <a:bodyPr wrap="square" rtlCol="0">
            <a:spAutoFit/>
          </a:bodyPr>
          <a:lstStyle/>
          <a:p>
            <a:pPr algn="just">
              <a:lnSpc>
                <a:spcPct val="150000"/>
              </a:lnSpc>
            </a:pPr>
            <a:r>
              <a:rPr lang="en-US" sz="3600">
                <a:solidFill>
                  <a:srgbClr val="FF0000"/>
                </a:solidFill>
                <a:latin typeface="UTM Avo" pitchFamily="18" charset="0"/>
              </a:rPr>
              <a:t>Con người chăm chỉ, mải miết, say mê lao động </a:t>
            </a:r>
            <a:r>
              <a:rPr lang="en-US" sz="3600">
                <a:solidFill>
                  <a:srgbClr val="FF0000"/>
                </a:solidFill>
                <a:latin typeface="UTM Avo" pitchFamily="18" charset="0"/>
                <a:sym typeface="Wingdings"/>
              </a:rPr>
              <a:t></a:t>
            </a:r>
            <a:r>
              <a:rPr lang="en-US" sz="3600">
                <a:solidFill>
                  <a:srgbClr val="FF0000"/>
                </a:solidFill>
                <a:latin typeface="UTM Avo" pitchFamily="18" charset="0"/>
              </a:rPr>
              <a:t> làm bức tranh quê không phải bức tranh tĩnh vật mà là bức tranh lao động rất sống </a:t>
            </a:r>
            <a:r>
              <a:rPr lang="en-US" sz="3600" smtClean="0">
                <a:solidFill>
                  <a:srgbClr val="FF0000"/>
                </a:solidFill>
                <a:latin typeface="UTM Avo" pitchFamily="18" charset="0"/>
              </a:rPr>
              <a:t>động. </a:t>
            </a:r>
            <a:endParaRPr lang="en-US" sz="3600">
              <a:solidFill>
                <a:srgbClr val="FF0000"/>
              </a:solidFill>
              <a:latin typeface="UTM Avo" pitchFamily="18" charset="0"/>
            </a:endParaRPr>
          </a:p>
        </p:txBody>
      </p:sp>
    </p:spTree>
    <p:extLst>
      <p:ext uri="{BB962C8B-B14F-4D97-AF65-F5344CB8AC3E}">
        <p14:creationId xmlns:p14="http://schemas.microsoft.com/office/powerpoint/2010/main" xmlns="" val="1260407562"/>
      </p:ext>
    </p:extLst>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ular Callout 2"/>
          <p:cNvSpPr/>
          <p:nvPr/>
        </p:nvSpPr>
        <p:spPr>
          <a:xfrm>
            <a:off x="457200" y="271411"/>
            <a:ext cx="5334000" cy="2590800"/>
          </a:xfrm>
          <a:prstGeom prst="wedgeRoundRectCallout">
            <a:avLst>
              <a:gd name="adj1" fmla="val 73119"/>
              <a:gd name="adj2" fmla="val 9256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UTM Avo" pitchFamily="18" charset="0"/>
              </a:rPr>
              <a:t>Bài văn thể hiện tình cảm gì của tác giả đối với quê hương ?</a:t>
            </a:r>
          </a:p>
        </p:txBody>
      </p:sp>
    </p:spTree>
    <p:extLst>
      <p:ext uri="{BB962C8B-B14F-4D97-AF65-F5344CB8AC3E}">
        <p14:creationId xmlns:p14="http://schemas.microsoft.com/office/powerpoint/2010/main" xmlns="" val="4239096548"/>
      </p:ext>
    </p:extLst>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0060" y="133350"/>
            <a:ext cx="8482940" cy="3298660"/>
          </a:xfrm>
          <a:prstGeom prst="rect">
            <a:avLst/>
          </a:prstGeom>
          <a:noFill/>
        </p:spPr>
        <p:txBody>
          <a:bodyPr wrap="square" rtlCol="0">
            <a:spAutoFit/>
          </a:bodyPr>
          <a:lstStyle/>
          <a:p>
            <a:pPr algn="just">
              <a:lnSpc>
                <a:spcPct val="150000"/>
              </a:lnSpc>
              <a:spcBef>
                <a:spcPct val="50000"/>
              </a:spcBef>
            </a:pPr>
            <a:r>
              <a:rPr lang="en-GB" sz="3600" smtClean="0">
                <a:solidFill>
                  <a:srgbClr val="FF0000"/>
                </a:solidFill>
                <a:latin typeface="UTM Avo" pitchFamily="18" charset="0"/>
              </a:rPr>
              <a:t>Qua </a:t>
            </a:r>
            <a:r>
              <a:rPr lang="en-GB" sz="3600">
                <a:solidFill>
                  <a:srgbClr val="FF0000"/>
                </a:solidFill>
                <a:latin typeface="UTM Avo" pitchFamily="18" charset="0"/>
              </a:rPr>
              <a:t>bài văn, em có nhận xét gì về phong cảnh ở làng quê Việt </a:t>
            </a:r>
            <a:r>
              <a:rPr lang="en-GB" sz="3600" smtClean="0">
                <a:solidFill>
                  <a:srgbClr val="FF0000"/>
                </a:solidFill>
                <a:latin typeface="UTM Avo" pitchFamily="18" charset="0"/>
              </a:rPr>
              <a:t>Nam ? </a:t>
            </a:r>
            <a:r>
              <a:rPr lang="en-GB" sz="3600">
                <a:solidFill>
                  <a:srgbClr val="FF0000"/>
                </a:solidFill>
                <a:latin typeface="UTM Avo" pitchFamily="18" charset="0"/>
              </a:rPr>
              <a:t>Em sẽ  làm gì để phong cảnh làng quê thêm tươi </a:t>
            </a:r>
            <a:r>
              <a:rPr lang="en-GB" sz="3600" smtClean="0">
                <a:solidFill>
                  <a:srgbClr val="FF0000"/>
                </a:solidFill>
                <a:latin typeface="UTM Avo" pitchFamily="18" charset="0"/>
              </a:rPr>
              <a:t>đẹp ?</a:t>
            </a:r>
            <a:endParaRPr lang="en-GB" sz="3600">
              <a:solidFill>
                <a:srgbClr val="FF0066"/>
              </a:solidFill>
              <a:latin typeface="UTM Avo" pitchFamily="18" charset="0"/>
            </a:endParaRPr>
          </a:p>
        </p:txBody>
      </p:sp>
    </p:spTree>
    <p:extLst>
      <p:ext uri="{BB962C8B-B14F-4D97-AF65-F5344CB8AC3E}">
        <p14:creationId xmlns:p14="http://schemas.microsoft.com/office/powerpoint/2010/main" xmlns="" val="479495000"/>
      </p:ext>
    </p:extLst>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BEBA8EAE-BF5A-486C-A8C5-ECC9F3942E4B}">
                <a14:imgProps xmlns:a14="http://schemas.microsoft.com/office/drawing/2010/main" xmlns="">
                  <a14:imgLayer r:embed="rId5">
                    <a14:imgEffect>
                      <a14:artisticLineDrawing/>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300250" y="133350"/>
            <a:ext cx="8615150" cy="3200400"/>
            <a:chOff x="300250" y="133350"/>
            <a:chExt cx="8615150" cy="3200400"/>
          </a:xfrm>
        </p:grpSpPr>
        <p:sp>
          <p:nvSpPr>
            <p:cNvPr id="4" name="TextBox 3"/>
            <p:cNvSpPr txBox="1"/>
            <p:nvPr/>
          </p:nvSpPr>
          <p:spPr>
            <a:xfrm>
              <a:off x="3581400" y="133350"/>
              <a:ext cx="1677884" cy="844014"/>
            </a:xfrm>
            <a:prstGeom prst="rect">
              <a:avLst/>
            </a:prstGeom>
            <a:noFill/>
          </p:spPr>
          <p:txBody>
            <a:bodyPr wrap="square" rtlCol="0">
              <a:spAutoFit/>
            </a:bodyPr>
            <a:lstStyle/>
            <a:p>
              <a:pPr>
                <a:lnSpc>
                  <a:spcPct val="114000"/>
                </a:lnSpc>
              </a:pPr>
              <a:r>
                <a:rPr lang="en-US" sz="4800" b="1" u="sng" smtClean="0">
                  <a:solidFill>
                    <a:srgbClr val="FF0000"/>
                  </a:solidFill>
                  <a:latin typeface="UTM Avo" pitchFamily="18" charset="0"/>
                  <a:ea typeface="HP001 5Ha" pitchFamily="34" charset="-127"/>
                  <a:cs typeface="Arial" pitchFamily="34" charset="0"/>
                </a:rPr>
                <a:t>Đại ý</a:t>
              </a:r>
            </a:p>
          </p:txBody>
        </p:sp>
        <p:sp>
          <p:nvSpPr>
            <p:cNvPr id="5" name="TextBox 4"/>
            <p:cNvSpPr txBox="1"/>
            <p:nvPr/>
          </p:nvSpPr>
          <p:spPr>
            <a:xfrm>
              <a:off x="300250" y="1025426"/>
              <a:ext cx="8615150" cy="2308324"/>
            </a:xfrm>
            <a:prstGeom prst="rect">
              <a:avLst/>
            </a:prstGeom>
            <a:noFill/>
          </p:spPr>
          <p:txBody>
            <a:bodyPr wrap="square" rtlCol="0">
              <a:spAutoFit/>
            </a:bodyPr>
            <a:lstStyle/>
            <a:p>
              <a:pPr lvl="0" algn="just">
                <a:lnSpc>
                  <a:spcPct val="150000"/>
                </a:lnSpc>
                <a:spcBef>
                  <a:spcPct val="0"/>
                </a:spcBef>
                <a:defRPr/>
              </a:pPr>
              <a:r>
                <a:rPr lang="en-US" sz="4800" smtClean="0">
                  <a:latin typeface="UTM Avo" pitchFamily="18" charset="0"/>
                  <a:cs typeface="Times New Roman" pitchFamily="18" charset="0"/>
                </a:rPr>
                <a:t>Bức tranh làng quê vào ngày mùa rất đẹp.</a:t>
              </a:r>
              <a:endParaRPr lang="en-US" sz="4800" dirty="0">
                <a:latin typeface="UTM Avo" pitchFamily="18" charset="0"/>
                <a:cs typeface="Times New Roman" pitchFamily="18" charset="0"/>
              </a:endParaRPr>
            </a:p>
          </p:txBody>
        </p:sp>
      </p:grpSp>
      <p:sp>
        <p:nvSpPr>
          <p:cNvPr id="6" name="Rectangle 5"/>
          <p:cNvSpPr/>
          <p:nvPr/>
        </p:nvSpPr>
        <p:spPr>
          <a:xfrm>
            <a:off x="152400" y="2273915"/>
            <a:ext cx="8839200" cy="677108"/>
          </a:xfrm>
          <a:prstGeom prst="rect">
            <a:avLst/>
          </a:prstGeom>
        </p:spPr>
        <p:txBody>
          <a:bodyPr wrap="square">
            <a:spAutoFit/>
          </a:bodyPr>
          <a:lstStyle/>
          <a:p>
            <a:pPr>
              <a:spcBef>
                <a:spcPct val="50000"/>
              </a:spcBef>
            </a:pPr>
            <a:endParaRPr lang="en-US" sz="3800"/>
          </a:p>
        </p:txBody>
      </p:sp>
      <p:grpSp>
        <p:nvGrpSpPr>
          <p:cNvPr id="9" name="Group 8"/>
          <p:cNvGrpSpPr/>
          <p:nvPr/>
        </p:nvGrpSpPr>
        <p:grpSpPr>
          <a:xfrm>
            <a:off x="533400" y="632106"/>
            <a:ext cx="6553200" cy="3897038"/>
            <a:chOff x="83130" y="451963"/>
            <a:chExt cx="5681350" cy="3897038"/>
          </a:xfrm>
          <a:solidFill>
            <a:srgbClr val="00B0F0"/>
          </a:solidFill>
        </p:grpSpPr>
        <p:sp>
          <p:nvSpPr>
            <p:cNvPr id="2" name="Cloud Callout 1"/>
            <p:cNvSpPr/>
            <p:nvPr/>
          </p:nvSpPr>
          <p:spPr>
            <a:xfrm flipH="1">
              <a:off x="83130" y="451963"/>
              <a:ext cx="5681350" cy="3616044"/>
            </a:xfrm>
            <a:prstGeom prst="cloudCallout">
              <a:avLst>
                <a:gd name="adj1" fmla="val -71581"/>
                <a:gd name="adj2" fmla="val 66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22119" y="1055792"/>
              <a:ext cx="3985162" cy="3293209"/>
            </a:xfrm>
            <a:prstGeom prst="rect">
              <a:avLst/>
            </a:prstGeom>
            <a:noFill/>
          </p:spPr>
          <p:txBody>
            <a:bodyPr wrap="square" rtlCol="0">
              <a:spAutoFit/>
            </a:bodyPr>
            <a:lstStyle/>
            <a:p>
              <a:pPr algn="just">
                <a:lnSpc>
                  <a:spcPct val="130000"/>
                </a:lnSpc>
              </a:pPr>
              <a:r>
                <a:rPr lang="en-US" sz="4000" smtClean="0">
                  <a:solidFill>
                    <a:schemeClr val="tx1">
                      <a:lumMod val="95000"/>
                      <a:lumOff val="5000"/>
                    </a:schemeClr>
                  </a:solidFill>
                  <a:latin typeface="UTM Avo" pitchFamily="18" charset="0"/>
                  <a:ea typeface="HP001 5Ha" pitchFamily="34" charset="-127"/>
                </a:rPr>
                <a:t>Bức tranh làng quê ngày mùa nói lên điều gì ?</a:t>
              </a:r>
              <a:endParaRPr lang="en-US" sz="4000">
                <a:solidFill>
                  <a:schemeClr val="tx1">
                    <a:lumMod val="95000"/>
                    <a:lumOff val="5000"/>
                  </a:schemeClr>
                </a:solidFill>
                <a:latin typeface="UTM Avo" pitchFamily="18" charset="0"/>
                <a:ea typeface="HP001 5Ha" pitchFamily="34" charset="-127"/>
              </a:endParaRPr>
            </a:p>
          </p:txBody>
        </p:sp>
      </p:grpSp>
    </p:spTree>
    <p:extLst>
      <p:ext uri="{BB962C8B-B14F-4D97-AF65-F5344CB8AC3E}">
        <p14:creationId xmlns:p14="http://schemas.microsoft.com/office/powerpoint/2010/main" xmlns="" val="3050855526"/>
      </p:ext>
    </p:extLst>
  </p:cSld>
  <p:clrMapOvr>
    <a:masterClrMapping/>
  </p:clrMapOvr>
  <mc:AlternateContent xmlns:mc="http://schemas.openxmlformats.org/markup-compatibility/2006">
    <mc:Choice xmlns:p14="http://schemas.microsoft.com/office/powerpoint/2010/main" xmlns="" Requires="p14">
      <p:transition spd="slow" p14:dur="1500">
        <p:split dir="in"/>
        <p:sndAc>
          <p:stSnd>
            <p:snd r:embed="rId6" name="chimes.wav"/>
          </p:stSnd>
        </p:sndAc>
      </p:transition>
    </mc:Choice>
    <mc:Fallback>
      <p:transition spd="slow">
        <p:split dir="in"/>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52400" y="1352550"/>
            <a:ext cx="6781800" cy="2343077"/>
          </a:xfrm>
          <a:prstGeom prst="rect">
            <a:avLst/>
          </a:prstGeom>
          <a:noFill/>
        </p:spPr>
        <p:txBody>
          <a:bodyPr wrap="square" rtlCol="0">
            <a:spAutoFit/>
          </a:bodyPr>
          <a:lstStyle/>
          <a:p>
            <a:pPr algn="ctr">
              <a:lnSpc>
                <a:spcPct val="130000"/>
              </a:lnSpc>
            </a:pPr>
            <a:r>
              <a:rPr lang="en-US" sz="6000" smtClean="0">
                <a:solidFill>
                  <a:srgbClr val="0000CC"/>
                </a:solidFill>
                <a:latin typeface="UTM Avo" pitchFamily="18" charset="0"/>
                <a:ea typeface="HP001 5Ha" pitchFamily="34" charset="-127"/>
                <a:cs typeface="Arial" pitchFamily="34" charset="0"/>
              </a:rPr>
              <a:t>Luyện đọc </a:t>
            </a:r>
          </a:p>
          <a:p>
            <a:pPr algn="ctr">
              <a:lnSpc>
                <a:spcPct val="130000"/>
              </a:lnSpc>
            </a:pPr>
            <a:r>
              <a:rPr lang="en-US" sz="6000" smtClean="0">
                <a:solidFill>
                  <a:srgbClr val="0000CC"/>
                </a:solidFill>
                <a:latin typeface="UTM Avo" pitchFamily="18" charset="0"/>
                <a:ea typeface="HP001 5Ha" pitchFamily="34" charset="-127"/>
                <a:cs typeface="Arial" pitchFamily="34" charset="0"/>
              </a:rPr>
              <a:t>diễn cảm</a:t>
            </a:r>
            <a:endParaRPr lang="en-US" sz="6000">
              <a:solidFill>
                <a:srgbClr val="0000CC"/>
              </a:solidFill>
              <a:latin typeface="UTM Avo" pitchFamily="18" charset="0"/>
              <a:ea typeface="HP001 5Ha" pitchFamily="34" charset="-127"/>
              <a:cs typeface="Arial" pitchFamily="34" charset="0"/>
            </a:endParaRPr>
          </a:p>
        </p:txBody>
      </p:sp>
    </p:spTree>
    <p:extLst>
      <p:ext uri="{BB962C8B-B14F-4D97-AF65-F5344CB8AC3E}">
        <p14:creationId xmlns:p14="http://schemas.microsoft.com/office/powerpoint/2010/main" xmlns="" val="3071568634"/>
      </p:ext>
    </p:extLst>
  </p:cSld>
  <p:clrMapOvr>
    <a:masterClrMapping/>
  </p:clrMapOvr>
  <mc:AlternateContent xmlns:mc="http://schemas.openxmlformats.org/markup-compatibility/2006">
    <mc:Choice xmlns:p14="http://schemas.microsoft.com/office/powerpoint/2010/main" xmlns="" Requires="p14">
      <p:transition spd="slow" p14:dur="1200">
        <p14:prism/>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xmlns="" val="0"/>
              </a:ext>
            </a:extLst>
          </a:blip>
          <a:srcRect b="3954"/>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28600" y="1815227"/>
            <a:ext cx="8798626" cy="3108543"/>
          </a:xfrm>
          <a:prstGeom prst="rect">
            <a:avLst/>
          </a:prstGeom>
        </p:spPr>
        <p:txBody>
          <a:bodyPr wrap="square">
            <a:spAutoFit/>
          </a:bodyPr>
          <a:lstStyle/>
          <a:p>
            <a:pPr algn="just">
              <a:spcBef>
                <a:spcPct val="50000"/>
              </a:spcBef>
            </a:pPr>
            <a:r>
              <a:rPr lang="en-US" sz="3600" smtClean="0">
                <a:solidFill>
                  <a:srgbClr val="0000CC"/>
                </a:solidFill>
                <a:latin typeface="UTM Avo" pitchFamily="18" charset="0"/>
                <a:cs typeface="Times New Roman" panose="02020603050405020304" pitchFamily="18" charset="0"/>
              </a:rPr>
              <a:t>Đoạn 1 : </a:t>
            </a:r>
            <a:r>
              <a:rPr lang="en-US" sz="3600" smtClean="0">
                <a:solidFill>
                  <a:srgbClr val="FF0000"/>
                </a:solidFill>
                <a:latin typeface="UTM Avo" pitchFamily="18" charset="0"/>
                <a:cs typeface="Times New Roman" panose="02020603050405020304" pitchFamily="18" charset="0"/>
              </a:rPr>
              <a:t>Màu lúa chín ... vàng mới</a:t>
            </a:r>
          </a:p>
          <a:p>
            <a:pPr algn="just">
              <a:lnSpc>
                <a:spcPct val="150000"/>
              </a:lnSpc>
              <a:spcBef>
                <a:spcPct val="50000"/>
              </a:spcBef>
            </a:pPr>
            <a:r>
              <a:rPr lang="en-GB" sz="3200" smtClean="0">
                <a:solidFill>
                  <a:srgbClr val="D60093"/>
                </a:solidFill>
                <a:latin typeface="UTM Avo" pitchFamily="18" charset="0"/>
              </a:rPr>
              <a:t>Giọng </a:t>
            </a:r>
            <a:r>
              <a:rPr lang="en-GB" sz="3200">
                <a:solidFill>
                  <a:srgbClr val="D60093"/>
                </a:solidFill>
                <a:latin typeface="UTM Avo" pitchFamily="18" charset="0"/>
              </a:rPr>
              <a:t>tả chậm rãi, dàn trải, dịu dàng, nhấn giọng những từ ngữ tả những màu vàng rất khác nhau của cảnh vật.</a:t>
            </a:r>
          </a:p>
        </p:txBody>
      </p:sp>
      <p:sp>
        <p:nvSpPr>
          <p:cNvPr id="9" name="TextBox 8">
            <a:hlinkClick r:id="rId4" action="ppaction://hlinksldjump"/>
          </p:cNvPr>
          <p:cNvSpPr txBox="1"/>
          <p:nvPr/>
        </p:nvSpPr>
        <p:spPr>
          <a:xfrm>
            <a:off x="1600200" y="442570"/>
            <a:ext cx="6781800" cy="757580"/>
          </a:xfrm>
          <a:prstGeom prst="rect">
            <a:avLst/>
          </a:prstGeom>
          <a:noFill/>
        </p:spPr>
        <p:txBody>
          <a:bodyPr wrap="square" rtlCol="0">
            <a:spAutoFit/>
          </a:bodyPr>
          <a:lstStyle/>
          <a:p>
            <a:pPr algn="ctr">
              <a:lnSpc>
                <a:spcPct val="130000"/>
              </a:lnSpc>
            </a:pPr>
            <a:r>
              <a:rPr lang="en-US" sz="3800" smtClean="0">
                <a:solidFill>
                  <a:srgbClr val="0000CC"/>
                </a:solidFill>
                <a:latin typeface="UTM Avo" pitchFamily="18" charset="0"/>
                <a:ea typeface="HP001 5Ha" pitchFamily="34" charset="-127"/>
                <a:cs typeface="Arial" pitchFamily="34" charset="0"/>
              </a:rPr>
              <a:t>Luyện đọc diễn cảm</a:t>
            </a:r>
            <a:endParaRPr lang="en-US" sz="3800">
              <a:solidFill>
                <a:srgbClr val="0000CC"/>
              </a:solidFill>
              <a:latin typeface="UTM Avo" pitchFamily="18" charset="0"/>
              <a:ea typeface="HP001 5Ha" pitchFamily="34" charset="-127"/>
              <a:cs typeface="Arial" pitchFamily="34" charset="0"/>
            </a:endParaRPr>
          </a:p>
        </p:txBody>
      </p:sp>
    </p:spTree>
    <p:extLst>
      <p:ext uri="{BB962C8B-B14F-4D97-AF65-F5344CB8AC3E}">
        <p14:creationId xmlns:p14="http://schemas.microsoft.com/office/powerpoint/2010/main" xmlns="" val="1832401517"/>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71847" y="-95250"/>
            <a:ext cx="3547753" cy="1043427"/>
          </a:xfrm>
          <a:prstGeom prst="rect">
            <a:avLst/>
          </a:prstGeom>
          <a:noFill/>
        </p:spPr>
        <p:txBody>
          <a:bodyPr wrap="square" rtlCol="0">
            <a:spAutoFit/>
          </a:bodyPr>
          <a:lstStyle/>
          <a:p>
            <a:pPr>
              <a:lnSpc>
                <a:spcPct val="150000"/>
              </a:lnSpc>
            </a:pPr>
            <a:r>
              <a:rPr lang="en-US" sz="4800" b="1" smtClean="0">
                <a:ln>
                  <a:solidFill>
                    <a:sysClr val="windowText" lastClr="000000"/>
                  </a:solidFill>
                </a:ln>
                <a:solidFill>
                  <a:srgbClr val="00B0F0"/>
                </a:solidFill>
                <a:latin typeface="UTM Avo" pitchFamily="18" charset="0"/>
                <a:ea typeface="HP001 5Ha" pitchFamily="34" charset="-127"/>
                <a:cs typeface="Arial" pitchFamily="34" charset="0"/>
              </a:rPr>
              <a:t>Dặn dò</a:t>
            </a:r>
            <a:endParaRPr lang="en-US" sz="4800" b="1">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3" name="Rectangle 2"/>
          <p:cNvSpPr/>
          <p:nvPr/>
        </p:nvSpPr>
        <p:spPr>
          <a:xfrm>
            <a:off x="152400" y="1257548"/>
            <a:ext cx="8763000" cy="3231654"/>
          </a:xfrm>
          <a:prstGeom prst="rect">
            <a:avLst/>
          </a:prstGeom>
        </p:spPr>
        <p:txBody>
          <a:bodyPr wrap="square">
            <a:spAutoFit/>
          </a:bodyPr>
          <a:lstStyle/>
          <a:p>
            <a:pPr algn="just">
              <a:lnSpc>
                <a:spcPct val="200000"/>
              </a:lnSpc>
            </a:pPr>
            <a:r>
              <a:rPr lang="en-US" sz="3400" smtClean="0">
                <a:latin typeface="UTM Avo" pitchFamily="18" charset="0"/>
                <a:sym typeface="Wingdings"/>
              </a:rPr>
              <a:t> </a:t>
            </a:r>
            <a:r>
              <a:rPr lang="en-US" sz="3400" smtClean="0">
                <a:latin typeface="UTM Avo" pitchFamily="18" charset="0"/>
              </a:rPr>
              <a:t>Học thuộc đại ý.</a:t>
            </a:r>
          </a:p>
          <a:p>
            <a:pPr algn="just">
              <a:lnSpc>
                <a:spcPct val="200000"/>
              </a:lnSpc>
            </a:pPr>
            <a:r>
              <a:rPr lang="en-US" sz="3400" smtClean="0">
                <a:latin typeface="UTM Avo" pitchFamily="18" charset="0"/>
                <a:sym typeface="Wingdings"/>
              </a:rPr>
              <a:t> </a:t>
            </a:r>
            <a:r>
              <a:rPr lang="en-US" sz="3400" smtClean="0">
                <a:latin typeface="UTM Avo" pitchFamily="18" charset="0"/>
              </a:rPr>
              <a:t>Chuẩn bị : Nghìn năm văn hiến</a:t>
            </a:r>
          </a:p>
          <a:p>
            <a:pPr algn="just">
              <a:lnSpc>
                <a:spcPct val="200000"/>
              </a:lnSpc>
            </a:pPr>
            <a:r>
              <a:rPr lang="en-US" sz="3400">
                <a:latin typeface="UTM Avo" pitchFamily="18" charset="0"/>
                <a:sym typeface="Wingdings"/>
              </a:rPr>
              <a:t> Tìm hiểu về Văn Miếu – Quốc Tử </a:t>
            </a:r>
            <a:r>
              <a:rPr lang="en-US" sz="3400" smtClean="0">
                <a:latin typeface="UTM Avo" pitchFamily="18" charset="0"/>
                <a:sym typeface="Wingdings"/>
              </a:rPr>
              <a:t>Giám</a:t>
            </a:r>
            <a:endParaRPr lang="en-US" sz="3400">
              <a:latin typeface="UTM Avo" pitchFamily="18" charset="0"/>
            </a:endParaRPr>
          </a:p>
        </p:txBody>
      </p:sp>
      <p:cxnSp>
        <p:nvCxnSpPr>
          <p:cNvPr id="7" name="Straight Connector 6"/>
          <p:cNvCxnSpPr/>
          <p:nvPr/>
        </p:nvCxnSpPr>
        <p:spPr>
          <a:xfrm>
            <a:off x="0" y="1148593"/>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2136919509"/>
      </p:ext>
    </p:extLst>
  </p:cSld>
  <p:clrMapOvr>
    <a:masterClrMapping/>
  </p:clrMapOvr>
  <mc:AlternateContent xmlns:mc="http://schemas.openxmlformats.org/markup-compatibility/2006">
    <mc:Choice xmlns:p14="http://schemas.microsoft.com/office/powerpoint/2010/main" xmlns="" Requires="p14">
      <p:transition spd="slow" p14:dur="900">
        <p14:warp dir="in"/>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xmlns="" val="0"/>
              </a:ext>
            </a:extLst>
          </a:blip>
          <a:srcRect l="2419" t="2486" r="1835" b="3399"/>
          <a:stretch/>
        </p:blipFill>
        <p:spPr>
          <a:xfrm>
            <a:off x="0" y="-1"/>
            <a:ext cx="9144000" cy="5147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00389519"/>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4" name="TextBox 3"/>
          <p:cNvSpPr txBox="1"/>
          <p:nvPr/>
        </p:nvSpPr>
        <p:spPr>
          <a:xfrm>
            <a:off x="228600" y="2571750"/>
            <a:ext cx="5611091" cy="2746906"/>
          </a:xfrm>
          <a:prstGeom prst="rect">
            <a:avLst/>
          </a:prstGeom>
          <a:noFill/>
        </p:spPr>
        <p:txBody>
          <a:bodyPr wrap="square" rtlCol="0">
            <a:spAutoFit/>
          </a:bodyPr>
          <a:lstStyle/>
          <a:p>
            <a:pPr>
              <a:lnSpc>
                <a:spcPct val="150000"/>
              </a:lnSpc>
            </a:pPr>
            <a:r>
              <a:rPr lang="en-US" sz="11500" b="1" smtClean="0">
                <a:ln>
                  <a:solidFill>
                    <a:sysClr val="windowText" lastClr="000000"/>
                  </a:solidFill>
                </a:ln>
                <a:solidFill>
                  <a:srgbClr val="FF3399"/>
                </a:solidFill>
                <a:latin typeface="HP001 5Ha" pitchFamily="34" charset="-127"/>
                <a:ea typeface="HP001 5Ha" pitchFamily="34" charset="-127"/>
                <a:cs typeface="Arial" pitchFamily="34" charset="0"/>
              </a:rPr>
              <a:t>Dặn dò</a:t>
            </a:r>
            <a:endParaRPr lang="en-US" sz="11500" b="1">
              <a:ln>
                <a:solidFill>
                  <a:sysClr val="windowText" lastClr="000000"/>
                </a:solidFill>
              </a:ln>
              <a:solidFill>
                <a:srgbClr val="FF3399"/>
              </a:solidFill>
              <a:latin typeface="HP001 5Ha" pitchFamily="34" charset="-127"/>
              <a:ea typeface="HP001 5Ha" pitchFamily="34" charset="-127"/>
              <a:cs typeface="Arial" pitchFamily="34" charset="0"/>
            </a:endParaRPr>
          </a:p>
        </p:txBody>
      </p:sp>
    </p:spTree>
    <p:extLst>
      <p:ext uri="{BB962C8B-B14F-4D97-AF65-F5344CB8AC3E}">
        <p14:creationId xmlns:p14="http://schemas.microsoft.com/office/powerpoint/2010/main" xmlns="" val="2555491741"/>
      </p:ext>
    </p:extLst>
  </p:cSld>
  <p:clrMapOvr>
    <a:masterClrMapping/>
  </p:clrMapOvr>
  <mc:AlternateContent xmlns:mc="http://schemas.openxmlformats.org/markup-compatibility/2006">
    <mc:Choice xmlns:p14="http://schemas.microsoft.com/office/powerpoint/2010/main" xmlns="" Requires="p14">
      <p:transition spd="slow" p14:dur="900">
        <p14:warp dir="in"/>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smtClean="0"/>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 name="Picture 12" descr="0 (5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4172" y="3906441"/>
            <a:ext cx="400050" cy="335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0 (5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4315938"/>
            <a:ext cx="400050" cy="335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14"/>
          <p:cNvSpPr>
            <a:spLocks noChangeArrowheads="1"/>
          </p:cNvSpPr>
          <p:nvPr/>
        </p:nvSpPr>
        <p:spPr bwMode="auto">
          <a:xfrm>
            <a:off x="774147" y="2714656"/>
            <a:ext cx="302419"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8" name="AutoShape 16"/>
          <p:cNvSpPr>
            <a:spLocks noChangeArrowheads="1"/>
          </p:cNvSpPr>
          <p:nvPr/>
        </p:nvSpPr>
        <p:spPr bwMode="auto">
          <a:xfrm>
            <a:off x="3557430" y="3252787"/>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9" name="AutoShape 18"/>
          <p:cNvSpPr>
            <a:spLocks noChangeArrowheads="1"/>
          </p:cNvSpPr>
          <p:nvPr/>
        </p:nvSpPr>
        <p:spPr bwMode="auto">
          <a:xfrm>
            <a:off x="1394223" y="2800350"/>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0" name="AutoShape 19"/>
          <p:cNvSpPr>
            <a:spLocks noChangeArrowheads="1"/>
          </p:cNvSpPr>
          <p:nvPr/>
        </p:nvSpPr>
        <p:spPr bwMode="auto">
          <a:xfrm>
            <a:off x="4913172" y="4083843"/>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1" name="AutoShape 23"/>
          <p:cNvSpPr>
            <a:spLocks noChangeArrowheads="1"/>
          </p:cNvSpPr>
          <p:nvPr/>
        </p:nvSpPr>
        <p:spPr bwMode="auto">
          <a:xfrm>
            <a:off x="304800" y="1634820"/>
            <a:ext cx="251222"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2" name="AutoShape 26"/>
          <p:cNvSpPr>
            <a:spLocks noChangeArrowheads="1"/>
          </p:cNvSpPr>
          <p:nvPr/>
        </p:nvSpPr>
        <p:spPr bwMode="auto">
          <a:xfrm>
            <a:off x="2651522" y="417195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3" name="AutoShape 27"/>
          <p:cNvSpPr>
            <a:spLocks noChangeArrowheads="1"/>
          </p:cNvSpPr>
          <p:nvPr/>
        </p:nvSpPr>
        <p:spPr bwMode="auto">
          <a:xfrm>
            <a:off x="925357" y="1083146"/>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4" name="AutoShape 28"/>
          <p:cNvSpPr>
            <a:spLocks noChangeArrowheads="1"/>
          </p:cNvSpPr>
          <p:nvPr/>
        </p:nvSpPr>
        <p:spPr bwMode="auto">
          <a:xfrm>
            <a:off x="2182416" y="34290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5" name="AutoShape 29"/>
          <p:cNvSpPr>
            <a:spLocks noChangeArrowheads="1"/>
          </p:cNvSpPr>
          <p:nvPr/>
        </p:nvSpPr>
        <p:spPr bwMode="auto">
          <a:xfrm>
            <a:off x="5589389" y="36576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6" name="AutoShape 30"/>
          <p:cNvSpPr>
            <a:spLocks noChangeArrowheads="1"/>
          </p:cNvSpPr>
          <p:nvPr/>
        </p:nvSpPr>
        <p:spPr bwMode="auto">
          <a:xfrm>
            <a:off x="8042076" y="1778198"/>
            <a:ext cx="317897"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7" name="AutoShape 31"/>
          <p:cNvSpPr>
            <a:spLocks noChangeArrowheads="1"/>
          </p:cNvSpPr>
          <p:nvPr/>
        </p:nvSpPr>
        <p:spPr bwMode="auto">
          <a:xfrm>
            <a:off x="1863328" y="956334"/>
            <a:ext cx="319088"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8" name="AutoShape 33"/>
          <p:cNvSpPr>
            <a:spLocks noChangeArrowheads="1"/>
          </p:cNvSpPr>
          <p:nvPr/>
        </p:nvSpPr>
        <p:spPr bwMode="auto">
          <a:xfrm>
            <a:off x="1457326" y="19431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9" name="AutoShape 34"/>
          <p:cNvSpPr>
            <a:spLocks noChangeArrowheads="1"/>
          </p:cNvSpPr>
          <p:nvPr/>
        </p:nvSpPr>
        <p:spPr bwMode="auto">
          <a:xfrm>
            <a:off x="2797970" y="724025"/>
            <a:ext cx="419100" cy="302419"/>
          </a:xfrm>
          <a:prstGeom prst="star4">
            <a:avLst>
              <a:gd name="adj" fmla="val 1250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0" name="AutoShape 35"/>
          <p:cNvSpPr>
            <a:spLocks noChangeArrowheads="1"/>
          </p:cNvSpPr>
          <p:nvPr/>
        </p:nvSpPr>
        <p:spPr bwMode="auto">
          <a:xfrm>
            <a:off x="6497226" y="1348699"/>
            <a:ext cx="419100" cy="302419"/>
          </a:xfrm>
          <a:prstGeom prst="star4">
            <a:avLst>
              <a:gd name="adj" fmla="val 1250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1" name="AutoShape 37"/>
          <p:cNvSpPr>
            <a:spLocks noChangeArrowheads="1"/>
          </p:cNvSpPr>
          <p:nvPr/>
        </p:nvSpPr>
        <p:spPr bwMode="auto">
          <a:xfrm>
            <a:off x="837009" y="384062"/>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2" name="AutoShape 38"/>
          <p:cNvSpPr>
            <a:spLocks noChangeArrowheads="1"/>
          </p:cNvSpPr>
          <p:nvPr/>
        </p:nvSpPr>
        <p:spPr bwMode="auto">
          <a:xfrm>
            <a:off x="5715000" y="783771"/>
            <a:ext cx="188119"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3" name="AutoShape 40"/>
          <p:cNvSpPr>
            <a:spLocks noChangeArrowheads="1"/>
          </p:cNvSpPr>
          <p:nvPr/>
        </p:nvSpPr>
        <p:spPr bwMode="auto">
          <a:xfrm>
            <a:off x="3775314" y="1025996"/>
            <a:ext cx="189310"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4" name="AutoShape 41"/>
          <p:cNvSpPr>
            <a:spLocks noChangeArrowheads="1"/>
          </p:cNvSpPr>
          <p:nvPr/>
        </p:nvSpPr>
        <p:spPr bwMode="auto">
          <a:xfrm>
            <a:off x="8001000" y="669812"/>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5" name="AutoShape 43"/>
          <p:cNvSpPr>
            <a:spLocks noChangeArrowheads="1"/>
          </p:cNvSpPr>
          <p:nvPr/>
        </p:nvSpPr>
        <p:spPr bwMode="auto">
          <a:xfrm>
            <a:off x="7999809" y="2862479"/>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KÍNH CHÀO QUÝ THẦY CÔ</a:t>
            </a:r>
          </a:p>
        </p:txBody>
      </p:sp>
    </p:spTree>
    <p:extLst>
      <p:ext uri="{BB962C8B-B14F-4D97-AF65-F5344CB8AC3E}">
        <p14:creationId xmlns:p14="http://schemas.microsoft.com/office/powerpoint/2010/main" xmlns="" val="1365392645"/>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xmlns="">
                  <a14:imgLayer r:embed="rId4">
                    <a14:imgEffect>
                      <a14:artisticLineDrawing/>
                    </a14:imgEffect>
                  </a14:imgLayer>
                </a14:imgProps>
              </a:ext>
              <a:ext uri="{28A0092B-C50C-407E-A947-70E740481C1C}">
                <a14:useLocalDpi xmlns:a14="http://schemas.microsoft.com/office/drawing/2010/main" xmlns="" val="0"/>
              </a:ext>
            </a:extLst>
          </a:blip>
          <a:srcRect b="12484"/>
          <a:stretch/>
        </p:blipFill>
        <p:spPr>
          <a:xfrm>
            <a:off x="0" y="-1"/>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74122" y="514350"/>
            <a:ext cx="7010400" cy="2308324"/>
          </a:xfrm>
          <a:prstGeom prst="rect">
            <a:avLst/>
          </a:prstGeom>
          <a:noFill/>
        </p:spPr>
        <p:txBody>
          <a:bodyPr wrap="square" rtlCol="0">
            <a:spAutoFit/>
          </a:bodyPr>
          <a:lstStyle/>
          <a:p>
            <a:pPr algn="ctr">
              <a:lnSpc>
                <a:spcPct val="120000"/>
              </a:lnSpc>
            </a:pPr>
            <a:r>
              <a:rPr lang="en-US" sz="6000" b="1" smtClean="0">
                <a:solidFill>
                  <a:srgbClr val="0000CC"/>
                </a:solidFill>
                <a:latin typeface="HP001 Kieu 5H" pitchFamily="34" charset="0"/>
                <a:ea typeface="HP001 5Ha" pitchFamily="34" charset="-127"/>
                <a:cs typeface="Arial" pitchFamily="34" charset="0"/>
              </a:rPr>
              <a:t>Quang cảnh làng mạc ngày mùa</a:t>
            </a:r>
            <a:endParaRPr lang="en-US" sz="6000" b="1">
              <a:solidFill>
                <a:srgbClr val="0000CC"/>
              </a:solidFill>
              <a:latin typeface="HP001 Kieu 5H" pitchFamily="34" charset="0"/>
              <a:ea typeface="HP001 5Ha" pitchFamily="34" charset="-127"/>
              <a:cs typeface="Arial" pitchFamily="34" charset="0"/>
            </a:endParaRPr>
          </a:p>
        </p:txBody>
      </p:sp>
      <p:sp>
        <p:nvSpPr>
          <p:cNvPr id="10" name="TextBox 9"/>
          <p:cNvSpPr txBox="1"/>
          <p:nvPr/>
        </p:nvSpPr>
        <p:spPr>
          <a:xfrm>
            <a:off x="3124200" y="3414921"/>
            <a:ext cx="4057650" cy="707886"/>
          </a:xfrm>
          <a:prstGeom prst="rect">
            <a:avLst/>
          </a:prstGeom>
          <a:noFill/>
        </p:spPr>
        <p:txBody>
          <a:bodyPr wrap="square" rtlCol="0">
            <a:spAutoFit/>
          </a:bodyPr>
          <a:lstStyle/>
          <a:p>
            <a:pPr algn="ctr"/>
            <a:r>
              <a:rPr lang="en-US" sz="4000" b="1" smtClean="0">
                <a:solidFill>
                  <a:srgbClr val="FF0000"/>
                </a:solidFill>
                <a:latin typeface="HP001 Kieu 5H" pitchFamily="34" charset="0"/>
                <a:ea typeface="HP001 5Ha" pitchFamily="34" charset="-127"/>
                <a:cs typeface="Arial" pitchFamily="34" charset="0"/>
              </a:rPr>
              <a:t>Tô Hoài</a:t>
            </a:r>
            <a:endParaRPr lang="en-US" sz="4000" b="1">
              <a:solidFill>
                <a:srgbClr val="FF0000"/>
              </a:solidFill>
              <a:latin typeface="HP001 Kieu 5H" pitchFamily="34" charset="0"/>
              <a:ea typeface="HP001 5Ha" pitchFamily="34" charset="-127"/>
              <a:cs typeface="Arial" pitchFamily="34" charset="0"/>
            </a:endParaRPr>
          </a:p>
        </p:txBody>
      </p:sp>
    </p:spTree>
    <p:extLst>
      <p:ext uri="{BB962C8B-B14F-4D97-AF65-F5344CB8AC3E}">
        <p14:creationId xmlns:p14="http://schemas.microsoft.com/office/powerpoint/2010/main" xmlns="" val="313407633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b="3954"/>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505200" y="456037"/>
            <a:ext cx="3733800" cy="718723"/>
          </a:xfrm>
          <a:prstGeom prst="rect">
            <a:avLst/>
          </a:prstGeom>
          <a:noFill/>
        </p:spPr>
        <p:txBody>
          <a:bodyPr wrap="square" rtlCol="0">
            <a:spAutoFit/>
          </a:bodyPr>
          <a:lstStyle/>
          <a:p>
            <a:pPr>
              <a:lnSpc>
                <a:spcPct val="114000"/>
              </a:lnSpc>
            </a:pPr>
            <a:r>
              <a:rPr lang="en-US" sz="4000" u="sng" smtClean="0">
                <a:solidFill>
                  <a:srgbClr val="CC0099"/>
                </a:solidFill>
                <a:latin typeface="UTM Avo" pitchFamily="18" charset="0"/>
                <a:ea typeface="HP001 5Ha" pitchFamily="34" charset="-127"/>
                <a:cs typeface="Arial" pitchFamily="34" charset="0"/>
              </a:rPr>
              <a:t>1. </a:t>
            </a:r>
            <a:r>
              <a:rPr lang="en-US" sz="4000" u="sng" smtClean="0">
                <a:solidFill>
                  <a:srgbClr val="CC0099"/>
                </a:solidFill>
                <a:latin typeface="UTM Avo" pitchFamily="18" charset="0"/>
                <a:ea typeface="HP001 5Ha" pitchFamily="34" charset="-127"/>
                <a:cs typeface="IrisUPC" pitchFamily="34" charset="-34"/>
              </a:rPr>
              <a:t>Chia đoạn</a:t>
            </a:r>
            <a:endParaRPr lang="en-US" sz="4000" u="sng" smtClean="0">
              <a:solidFill>
                <a:srgbClr val="CC0099"/>
              </a:solidFill>
              <a:latin typeface="UTM Avo" pitchFamily="18" charset="0"/>
              <a:ea typeface="HP001 5Ha" pitchFamily="34" charset="-127"/>
              <a:cs typeface="Arial" pitchFamily="34" charset="0"/>
            </a:endParaRPr>
          </a:p>
        </p:txBody>
      </p:sp>
      <p:sp>
        <p:nvSpPr>
          <p:cNvPr id="5" name="TextBox 4"/>
          <p:cNvSpPr txBox="1"/>
          <p:nvPr/>
        </p:nvSpPr>
        <p:spPr>
          <a:xfrm>
            <a:off x="304799" y="1973768"/>
            <a:ext cx="8765275" cy="2973122"/>
          </a:xfrm>
          <a:prstGeom prst="rect">
            <a:avLst/>
          </a:prstGeom>
          <a:noFill/>
        </p:spPr>
        <p:txBody>
          <a:bodyPr wrap="square" rtlCol="0">
            <a:spAutoFit/>
          </a:bodyPr>
          <a:lstStyle/>
          <a:p>
            <a:pPr>
              <a:lnSpc>
                <a:spcPct val="130000"/>
              </a:lnSpc>
            </a:pPr>
            <a:r>
              <a:rPr lang="en-US" sz="3600">
                <a:solidFill>
                  <a:srgbClr val="0000CC"/>
                </a:solidFill>
                <a:latin typeface="UTM Avo" pitchFamily="18" charset="0"/>
              </a:rPr>
              <a:t>+ Đoạn 1 : </a:t>
            </a:r>
            <a:r>
              <a:rPr lang="en-US" sz="3600">
                <a:latin typeface="UTM Avo" pitchFamily="18" charset="0"/>
              </a:rPr>
              <a:t>Câu mở đầu</a:t>
            </a:r>
          </a:p>
          <a:p>
            <a:pPr>
              <a:lnSpc>
                <a:spcPct val="130000"/>
              </a:lnSpc>
            </a:pPr>
            <a:r>
              <a:rPr lang="en-US" sz="3600">
                <a:solidFill>
                  <a:srgbClr val="0000CC"/>
                </a:solidFill>
                <a:latin typeface="UTM Avo" pitchFamily="18" charset="0"/>
              </a:rPr>
              <a:t>+ Đoạn 2 : </a:t>
            </a:r>
            <a:r>
              <a:rPr lang="en-US" sz="3600" smtClean="0">
                <a:latin typeface="UTM Avo" pitchFamily="18" charset="0"/>
              </a:rPr>
              <a:t>Tiếp theo đến </a:t>
            </a:r>
            <a:r>
              <a:rPr lang="en-US" sz="3600" i="1">
                <a:solidFill>
                  <a:srgbClr val="FF0000"/>
                </a:solidFill>
                <a:latin typeface="UTM Avo" pitchFamily="18" charset="0"/>
              </a:rPr>
              <a:t>treo lơ </a:t>
            </a:r>
            <a:r>
              <a:rPr lang="en-US" sz="3600" i="1" smtClean="0">
                <a:solidFill>
                  <a:srgbClr val="FF0000"/>
                </a:solidFill>
                <a:latin typeface="UTM Avo" pitchFamily="18" charset="0"/>
              </a:rPr>
              <a:t>lửng</a:t>
            </a:r>
            <a:r>
              <a:rPr lang="en-US" sz="3600" i="1">
                <a:solidFill>
                  <a:srgbClr val="FF0000"/>
                </a:solidFill>
                <a:latin typeface="UTM Avo" pitchFamily="18" charset="0"/>
              </a:rPr>
              <a:t>.</a:t>
            </a:r>
            <a:endParaRPr lang="en-US" sz="3600">
              <a:solidFill>
                <a:srgbClr val="FF0000"/>
              </a:solidFill>
              <a:latin typeface="UTM Avo" pitchFamily="18" charset="0"/>
            </a:endParaRPr>
          </a:p>
          <a:p>
            <a:pPr>
              <a:lnSpc>
                <a:spcPct val="130000"/>
              </a:lnSpc>
            </a:pPr>
            <a:r>
              <a:rPr lang="en-US" sz="3600">
                <a:solidFill>
                  <a:srgbClr val="0000CC"/>
                </a:solidFill>
                <a:latin typeface="UTM Avo" pitchFamily="18" charset="0"/>
              </a:rPr>
              <a:t>+ Đoạn 3 :</a:t>
            </a:r>
            <a:r>
              <a:rPr lang="en-US" sz="3600">
                <a:latin typeface="UTM Avo" pitchFamily="18" charset="0"/>
              </a:rPr>
              <a:t> Tiếp theo đến </a:t>
            </a:r>
            <a:r>
              <a:rPr lang="en-US" sz="3600" i="1">
                <a:solidFill>
                  <a:srgbClr val="FF0000"/>
                </a:solidFill>
                <a:latin typeface="UTM Avo" pitchFamily="18" charset="0"/>
              </a:rPr>
              <a:t>đỏ chói.</a:t>
            </a:r>
            <a:endParaRPr lang="en-US" sz="3600">
              <a:solidFill>
                <a:srgbClr val="FF0000"/>
              </a:solidFill>
              <a:latin typeface="UTM Avo" pitchFamily="18" charset="0"/>
            </a:endParaRPr>
          </a:p>
          <a:p>
            <a:pPr>
              <a:lnSpc>
                <a:spcPct val="130000"/>
              </a:lnSpc>
            </a:pPr>
            <a:r>
              <a:rPr lang="en-US" sz="3600">
                <a:solidFill>
                  <a:srgbClr val="0000CC"/>
                </a:solidFill>
                <a:latin typeface="UTM Avo" pitchFamily="18" charset="0"/>
              </a:rPr>
              <a:t>+ Đoạn 4 : </a:t>
            </a:r>
            <a:r>
              <a:rPr lang="en-US" sz="3600">
                <a:latin typeface="UTM Avo" pitchFamily="18" charset="0"/>
              </a:rPr>
              <a:t>Phần còn lại.</a:t>
            </a:r>
          </a:p>
        </p:txBody>
      </p:sp>
    </p:spTree>
    <p:extLst>
      <p:ext uri="{BB962C8B-B14F-4D97-AF65-F5344CB8AC3E}">
        <p14:creationId xmlns:p14="http://schemas.microsoft.com/office/powerpoint/2010/main" xmlns="" val="492325748"/>
      </p:ext>
    </p:extLst>
  </p:cSld>
  <p:clrMapOvr>
    <a:masterClrMapping/>
  </p:clrMapOvr>
  <p:transition spd="slow">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hlinkClick r:id="rId5" action="ppaction://hlinksldjump"/>
          </p:cNvPr>
          <p:cNvSpPr txBox="1"/>
          <p:nvPr/>
        </p:nvSpPr>
        <p:spPr>
          <a:xfrm>
            <a:off x="2209800" y="57150"/>
            <a:ext cx="3733800" cy="792589"/>
          </a:xfrm>
          <a:prstGeom prst="rect">
            <a:avLst/>
          </a:prstGeom>
          <a:noFill/>
        </p:spPr>
        <p:txBody>
          <a:bodyPr wrap="square" rtlCol="0">
            <a:spAutoFit/>
          </a:bodyPr>
          <a:lstStyle/>
          <a:p>
            <a:pPr>
              <a:lnSpc>
                <a:spcPct val="130000"/>
              </a:lnSpc>
            </a:pPr>
            <a:r>
              <a:rPr lang="en-US" sz="4000" smtClean="0">
                <a:latin typeface="UTM Avo" pitchFamily="18" charset="0"/>
                <a:ea typeface="HP001 5Ha" pitchFamily="34" charset="-127"/>
                <a:cs typeface="Arial" pitchFamily="34" charset="0"/>
              </a:rPr>
              <a:t>     </a:t>
            </a:r>
            <a:r>
              <a:rPr lang="en-US" sz="4000" u="sng" smtClean="0">
                <a:solidFill>
                  <a:srgbClr val="00B050"/>
                </a:solidFill>
                <a:latin typeface="UTM Avo" pitchFamily="18" charset="0"/>
                <a:ea typeface="HP001 5Ha" pitchFamily="34" charset="-127"/>
                <a:cs typeface="Arial" pitchFamily="34" charset="0"/>
              </a:rPr>
              <a:t>Luyện đọc</a:t>
            </a:r>
          </a:p>
        </p:txBody>
      </p:sp>
      <p:sp>
        <p:nvSpPr>
          <p:cNvPr id="19" name="TextBox 18"/>
          <p:cNvSpPr txBox="1"/>
          <p:nvPr/>
        </p:nvSpPr>
        <p:spPr>
          <a:xfrm>
            <a:off x="381000" y="1982091"/>
            <a:ext cx="3429000" cy="792589"/>
          </a:xfrm>
          <a:prstGeom prst="rect">
            <a:avLst/>
          </a:prstGeom>
          <a:noFill/>
        </p:spPr>
        <p:txBody>
          <a:bodyPr wrap="square" rtlCol="0">
            <a:spAutoFit/>
          </a:bodyPr>
          <a:lstStyle/>
          <a:p>
            <a:pPr>
              <a:lnSpc>
                <a:spcPct val="130000"/>
              </a:lnSpc>
            </a:pPr>
            <a:r>
              <a:rPr lang="en-US" sz="4000" smtClean="0">
                <a:latin typeface="UTM Avo" pitchFamily="18" charset="0"/>
                <a:ea typeface="HP001 5Ha" pitchFamily="34" charset="-127"/>
                <a:cs typeface="Arial" pitchFamily="34" charset="0"/>
              </a:rPr>
              <a:t>- </a:t>
            </a:r>
            <a:r>
              <a:rPr lang="en-US" sz="4000" smtClean="0">
                <a:solidFill>
                  <a:srgbClr val="0000CC"/>
                </a:solidFill>
                <a:latin typeface="UTM Avo" pitchFamily="18" charset="0"/>
                <a:ea typeface="HP001 5Ha" pitchFamily="34" charset="-127"/>
                <a:cs typeface="Arial" pitchFamily="34" charset="0"/>
              </a:rPr>
              <a:t>ch</a:t>
            </a:r>
            <a:r>
              <a:rPr lang="en-US" sz="4000" smtClean="0">
                <a:latin typeface="UTM Avo" pitchFamily="18" charset="0"/>
                <a:ea typeface="HP001 5Ha" pitchFamily="34" charset="-127"/>
                <a:cs typeface="Arial" pitchFamily="34" charset="0"/>
              </a:rPr>
              <a:t>uỗi</a:t>
            </a:r>
          </a:p>
        </p:txBody>
      </p:sp>
      <p:sp>
        <p:nvSpPr>
          <p:cNvPr id="21" name="TextBox 20"/>
          <p:cNvSpPr txBox="1"/>
          <p:nvPr/>
        </p:nvSpPr>
        <p:spPr>
          <a:xfrm>
            <a:off x="405864" y="1025902"/>
            <a:ext cx="3670836" cy="792589"/>
          </a:xfrm>
          <a:prstGeom prst="rect">
            <a:avLst/>
          </a:prstGeom>
          <a:noFill/>
        </p:spPr>
        <p:txBody>
          <a:bodyPr wrap="square" rtlCol="0">
            <a:spAutoFit/>
          </a:bodyPr>
          <a:lstStyle/>
          <a:p>
            <a:pPr>
              <a:lnSpc>
                <a:spcPct val="130000"/>
              </a:lnSpc>
            </a:pPr>
            <a:r>
              <a:rPr lang="en-US" sz="4000" smtClean="0">
                <a:latin typeface="UTM Avo" pitchFamily="18" charset="0"/>
                <a:ea typeface="HP001 5Ha" pitchFamily="34" charset="-127"/>
                <a:cs typeface="Arial" pitchFamily="34" charset="0"/>
              </a:rPr>
              <a:t>- vàng x</a:t>
            </a:r>
            <a:r>
              <a:rPr lang="en-US" sz="4000" smtClean="0">
                <a:solidFill>
                  <a:srgbClr val="FF0000"/>
                </a:solidFill>
                <a:latin typeface="UTM Avo" pitchFamily="18" charset="0"/>
                <a:ea typeface="HP001 5Ha" pitchFamily="34" charset="-127"/>
                <a:cs typeface="Arial" pitchFamily="34" charset="0"/>
              </a:rPr>
              <a:t>uộm</a:t>
            </a:r>
          </a:p>
        </p:txBody>
      </p:sp>
      <p:sp>
        <p:nvSpPr>
          <p:cNvPr id="22" name="TextBox 21"/>
          <p:cNvSpPr txBox="1"/>
          <p:nvPr/>
        </p:nvSpPr>
        <p:spPr>
          <a:xfrm>
            <a:off x="420212" y="2952750"/>
            <a:ext cx="4151788" cy="792589"/>
          </a:xfrm>
          <a:prstGeom prst="rect">
            <a:avLst/>
          </a:prstGeom>
          <a:noFill/>
        </p:spPr>
        <p:txBody>
          <a:bodyPr wrap="square" rtlCol="0">
            <a:spAutoFit/>
          </a:bodyPr>
          <a:lstStyle/>
          <a:p>
            <a:pPr>
              <a:lnSpc>
                <a:spcPct val="130000"/>
              </a:lnSpc>
            </a:pPr>
            <a:r>
              <a:rPr lang="en-US" sz="4000" smtClean="0">
                <a:latin typeface="UTM Avo" pitchFamily="18" charset="0"/>
                <a:ea typeface="HP001 5Ha" pitchFamily="34" charset="-127"/>
                <a:cs typeface="Arial" pitchFamily="34" charset="0"/>
              </a:rPr>
              <a:t>- </a:t>
            </a:r>
            <a:r>
              <a:rPr lang="en-US" sz="4000" smtClean="0">
                <a:solidFill>
                  <a:srgbClr val="0000CC"/>
                </a:solidFill>
                <a:latin typeface="UTM Avo" pitchFamily="18" charset="0"/>
                <a:ea typeface="HP001 5Ha" pitchFamily="34" charset="-127"/>
                <a:cs typeface="Arial" pitchFamily="34" charset="0"/>
              </a:rPr>
              <a:t>b</a:t>
            </a:r>
            <a:r>
              <a:rPr lang="en-US" sz="4000" smtClean="0">
                <a:latin typeface="UTM Avo" pitchFamily="18" charset="0"/>
                <a:ea typeface="HP001 5Ha" pitchFamily="34" charset="-127"/>
                <a:cs typeface="Arial" pitchFamily="34" charset="0"/>
              </a:rPr>
              <a:t>uồng</a:t>
            </a:r>
          </a:p>
        </p:txBody>
      </p:sp>
      <p:sp>
        <p:nvSpPr>
          <p:cNvPr id="26" name="TextBox 25">
            <a:hlinkClick r:id="rId5" action="ppaction://hlinksldjump"/>
          </p:cNvPr>
          <p:cNvSpPr txBox="1"/>
          <p:nvPr/>
        </p:nvSpPr>
        <p:spPr>
          <a:xfrm>
            <a:off x="4568042" y="971550"/>
            <a:ext cx="4118758" cy="892552"/>
          </a:xfrm>
          <a:prstGeom prst="rect">
            <a:avLst/>
          </a:prstGeom>
          <a:noFill/>
        </p:spPr>
        <p:txBody>
          <a:bodyPr wrap="square" rtlCol="0">
            <a:spAutoFit/>
          </a:bodyPr>
          <a:lstStyle/>
          <a:p>
            <a:pPr>
              <a:lnSpc>
                <a:spcPct val="130000"/>
              </a:lnSpc>
            </a:pPr>
            <a:r>
              <a:rPr lang="en-US" sz="4000" smtClean="0">
                <a:latin typeface="UTM Avo" pitchFamily="18" charset="0"/>
                <a:ea typeface="HP001 5Ha" pitchFamily="34" charset="-127"/>
                <a:cs typeface="Arial" pitchFamily="34" charset="0"/>
              </a:rPr>
              <a:t>- </a:t>
            </a:r>
            <a:r>
              <a:rPr lang="en-US" sz="4000" smtClean="0">
                <a:solidFill>
                  <a:srgbClr val="0000CC"/>
                </a:solidFill>
                <a:latin typeface="UTM Avo" pitchFamily="18" charset="0"/>
                <a:ea typeface="HP001 5Ha" pitchFamily="34" charset="-127"/>
                <a:cs typeface="Arial" pitchFamily="34" charset="0"/>
              </a:rPr>
              <a:t>x</a:t>
            </a:r>
            <a:r>
              <a:rPr lang="en-US" sz="4000" smtClean="0">
                <a:solidFill>
                  <a:srgbClr val="FF0000"/>
                </a:solidFill>
                <a:latin typeface="UTM Avo" pitchFamily="18" charset="0"/>
                <a:ea typeface="HP001 5Ha" pitchFamily="34" charset="-127"/>
                <a:cs typeface="Arial" pitchFamily="34" charset="0"/>
              </a:rPr>
              <a:t>õa</a:t>
            </a:r>
            <a:r>
              <a:rPr lang="en-US" sz="4000" smtClean="0">
                <a:latin typeface="UTM Avo" pitchFamily="18" charset="0"/>
                <a:ea typeface="HP001 5Ha" pitchFamily="34" charset="-127"/>
                <a:cs typeface="Arial" pitchFamily="34" charset="0"/>
              </a:rPr>
              <a:t> </a:t>
            </a:r>
            <a:r>
              <a:rPr lang="en-US" sz="4000" smtClean="0">
                <a:solidFill>
                  <a:srgbClr val="0000CC"/>
                </a:solidFill>
                <a:latin typeface="UTM Avo" pitchFamily="18" charset="0"/>
                <a:ea typeface="HP001 5Ha" pitchFamily="34" charset="-127"/>
                <a:cs typeface="Arial" pitchFamily="34" charset="0"/>
              </a:rPr>
              <a:t>x</a:t>
            </a:r>
            <a:r>
              <a:rPr lang="en-US" sz="4000" smtClean="0">
                <a:latin typeface="UTM Avo" pitchFamily="18" charset="0"/>
                <a:ea typeface="HP001 5Ha" pitchFamily="34" charset="-127"/>
                <a:cs typeface="Arial" pitchFamily="34" charset="0"/>
              </a:rPr>
              <a:t>uống</a:t>
            </a:r>
            <a:endParaRPr lang="en-US" sz="4000" smtClean="0">
              <a:solidFill>
                <a:srgbClr val="FF0000"/>
              </a:solidFill>
              <a:latin typeface="UTM Avo" pitchFamily="18" charset="0"/>
              <a:ea typeface="HP001 5Ha" pitchFamily="34" charset="-127"/>
              <a:cs typeface="Arial" pitchFamily="34" charset="0"/>
            </a:endParaRPr>
          </a:p>
        </p:txBody>
      </p:sp>
      <p:sp>
        <p:nvSpPr>
          <p:cNvPr id="8" name="TextBox 7">
            <a:hlinkClick r:id="rId5" action="ppaction://hlinksldjump"/>
          </p:cNvPr>
          <p:cNvSpPr txBox="1"/>
          <p:nvPr/>
        </p:nvSpPr>
        <p:spPr>
          <a:xfrm>
            <a:off x="4572000" y="1962150"/>
            <a:ext cx="2362199" cy="792589"/>
          </a:xfrm>
          <a:prstGeom prst="rect">
            <a:avLst/>
          </a:prstGeom>
          <a:noFill/>
        </p:spPr>
        <p:txBody>
          <a:bodyPr wrap="square" rtlCol="0">
            <a:spAutoFit/>
          </a:bodyPr>
          <a:lstStyle/>
          <a:p>
            <a:pPr>
              <a:lnSpc>
                <a:spcPct val="130000"/>
              </a:lnSpc>
            </a:pPr>
            <a:r>
              <a:rPr lang="en-US" sz="4000" smtClean="0">
                <a:latin typeface="UTM Avo" pitchFamily="18" charset="0"/>
                <a:ea typeface="HP001 5Ha" pitchFamily="34" charset="-127"/>
                <a:cs typeface="Arial" pitchFamily="34" charset="0"/>
              </a:rPr>
              <a:t>- </a:t>
            </a:r>
            <a:r>
              <a:rPr lang="en-US" sz="4000" smtClean="0">
                <a:solidFill>
                  <a:srgbClr val="0000CC"/>
                </a:solidFill>
                <a:latin typeface="UTM Avo" pitchFamily="18" charset="0"/>
                <a:ea typeface="HP001 5Ha" pitchFamily="34" charset="-127"/>
                <a:cs typeface="Arial" pitchFamily="34" charset="0"/>
              </a:rPr>
              <a:t>đ</a:t>
            </a:r>
            <a:r>
              <a:rPr lang="en-US" sz="4000" smtClean="0">
                <a:latin typeface="UTM Avo" pitchFamily="18" charset="0"/>
                <a:ea typeface="HP001 5Ha" pitchFamily="34" charset="-127"/>
                <a:cs typeface="Arial" pitchFamily="34" charset="0"/>
              </a:rPr>
              <a:t>ượm</a:t>
            </a:r>
            <a:endParaRPr lang="en-US" sz="4000" smtClean="0">
              <a:solidFill>
                <a:srgbClr val="FF0000"/>
              </a:solidFill>
              <a:latin typeface="UTM Avo" pitchFamily="18" charset="0"/>
              <a:ea typeface="HP001 5Ha" pitchFamily="34" charset="-127"/>
              <a:cs typeface="Arial" pitchFamily="34" charset="0"/>
            </a:endParaRPr>
          </a:p>
        </p:txBody>
      </p:sp>
    </p:spTree>
    <p:extLst>
      <p:ext uri="{BB962C8B-B14F-4D97-AF65-F5344CB8AC3E}">
        <p14:creationId xmlns:p14="http://schemas.microsoft.com/office/powerpoint/2010/main" xmlns="" val="306964460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6"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0" y="1733550"/>
            <a:ext cx="6781800" cy="1416350"/>
          </a:xfrm>
          <a:prstGeom prst="rect">
            <a:avLst/>
          </a:prstGeom>
          <a:noFill/>
        </p:spPr>
        <p:txBody>
          <a:bodyPr wrap="square" rtlCol="0">
            <a:spAutoFit/>
          </a:bodyPr>
          <a:lstStyle/>
          <a:p>
            <a:pPr algn="ctr">
              <a:lnSpc>
                <a:spcPct val="130000"/>
              </a:lnSpc>
            </a:pPr>
            <a:r>
              <a:rPr lang="en-US" sz="7200" smtClean="0">
                <a:solidFill>
                  <a:schemeClr val="accent6">
                    <a:lumMod val="75000"/>
                  </a:schemeClr>
                </a:solidFill>
                <a:latin typeface="+mj-lt"/>
                <a:ea typeface="HP001 5Ha" pitchFamily="34" charset="-127"/>
                <a:cs typeface="Arial" pitchFamily="34" charset="0"/>
              </a:rPr>
              <a:t>Tìm </a:t>
            </a:r>
            <a:r>
              <a:rPr lang="en-US" sz="7200">
                <a:solidFill>
                  <a:schemeClr val="accent6">
                    <a:lumMod val="75000"/>
                  </a:schemeClr>
                </a:solidFill>
                <a:latin typeface="+mj-lt"/>
                <a:ea typeface="HP001 5Ha" pitchFamily="34" charset="-127"/>
                <a:cs typeface="Arial" pitchFamily="34" charset="0"/>
              </a:rPr>
              <a:t>hiểu </a:t>
            </a:r>
            <a:r>
              <a:rPr lang="en-US" sz="7200" smtClean="0">
                <a:solidFill>
                  <a:schemeClr val="accent6">
                    <a:lumMod val="75000"/>
                  </a:schemeClr>
                </a:solidFill>
                <a:latin typeface="+mj-lt"/>
                <a:ea typeface="HP001 5Ha" pitchFamily="34" charset="-127"/>
                <a:cs typeface="Arial" pitchFamily="34" charset="0"/>
              </a:rPr>
              <a:t>bài</a:t>
            </a:r>
            <a:endParaRPr lang="en-US" sz="7200">
              <a:solidFill>
                <a:schemeClr val="accent6">
                  <a:lumMod val="75000"/>
                </a:schemeClr>
              </a:solidFill>
              <a:latin typeface="+mj-lt"/>
              <a:ea typeface="HP001 5Ha" pitchFamily="34" charset="-127"/>
              <a:cs typeface="Arial" pitchFamily="34" charset="0"/>
            </a:endParaRPr>
          </a:p>
        </p:txBody>
      </p:sp>
    </p:spTree>
    <p:extLst>
      <p:ext uri="{BB962C8B-B14F-4D97-AF65-F5344CB8AC3E}">
        <p14:creationId xmlns:p14="http://schemas.microsoft.com/office/powerpoint/2010/main" xmlns="" val="472811404"/>
      </p:ext>
    </p:extLst>
  </p:cSld>
  <p:clrMapOvr>
    <a:masterClrMapping/>
  </p:clrMapOvr>
  <mc:AlternateContent xmlns:mc="http://schemas.openxmlformats.org/markup-compatibility/2006">
    <mc:Choice xmlns:p14="http://schemas.microsoft.com/office/powerpoint/2010/main" xmlns="" Requires="p14">
      <p:transition spd="slow" p14:dur="1200">
        <p14:prism/>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120919"/>
            <a:ext cx="8686800" cy="2862322"/>
          </a:xfrm>
          <a:prstGeom prst="rect">
            <a:avLst/>
          </a:prstGeom>
          <a:noFill/>
        </p:spPr>
        <p:txBody>
          <a:bodyPr wrap="square" rtlCol="0">
            <a:spAutoFit/>
          </a:bodyPr>
          <a:lstStyle/>
          <a:p>
            <a:pPr algn="just">
              <a:lnSpc>
                <a:spcPct val="150000"/>
              </a:lnSpc>
            </a:pPr>
            <a:r>
              <a:rPr lang="en-US" sz="4000">
                <a:latin typeface="UTM Avo" pitchFamily="18" charset="0"/>
              </a:rPr>
              <a:t>1. Kể tên những sự vật trong bài có màu vàng và từ chỉ màu vàng đó.</a:t>
            </a:r>
          </a:p>
        </p:txBody>
      </p:sp>
      <p:sp>
        <p:nvSpPr>
          <p:cNvPr id="7" name="TextBox 6"/>
          <p:cNvSpPr txBox="1"/>
          <p:nvPr/>
        </p:nvSpPr>
        <p:spPr>
          <a:xfrm>
            <a:off x="228600" y="147204"/>
            <a:ext cx="8839200" cy="4801314"/>
          </a:xfrm>
          <a:prstGeom prst="rect">
            <a:avLst/>
          </a:prstGeom>
          <a:noFill/>
        </p:spPr>
        <p:txBody>
          <a:bodyPr wrap="square" rtlCol="0">
            <a:spAutoFit/>
          </a:bodyPr>
          <a:lstStyle/>
          <a:p>
            <a:pPr algn="just">
              <a:lnSpc>
                <a:spcPct val="130000"/>
              </a:lnSpc>
              <a:spcBef>
                <a:spcPct val="50000"/>
              </a:spcBef>
            </a:pPr>
            <a:r>
              <a:rPr lang="en-US" sz="3600" smtClean="0">
                <a:latin typeface="UTM Avo" pitchFamily="18" charset="0"/>
              </a:rPr>
              <a:t>lúa</a:t>
            </a:r>
            <a:r>
              <a:rPr lang="en-US" sz="3600" smtClean="0">
                <a:latin typeface="UTM Avo" pitchFamily="18" charset="0"/>
                <a:sym typeface="Wingdings"/>
              </a:rPr>
              <a:t>  vàng xuộm.	</a:t>
            </a:r>
          </a:p>
          <a:p>
            <a:pPr algn="just">
              <a:lnSpc>
                <a:spcPct val="130000"/>
              </a:lnSpc>
              <a:spcBef>
                <a:spcPct val="50000"/>
              </a:spcBef>
            </a:pPr>
            <a:r>
              <a:rPr lang="en-US" sz="3600" smtClean="0">
                <a:latin typeface="UTM Avo" pitchFamily="18" charset="0"/>
              </a:rPr>
              <a:t>nắng </a:t>
            </a:r>
            <a:r>
              <a:rPr lang="en-US" sz="3600" smtClean="0">
                <a:latin typeface="UTM Avo" pitchFamily="18" charset="0"/>
                <a:sym typeface="Wingdings"/>
              </a:rPr>
              <a:t> vàng hoe</a:t>
            </a:r>
          </a:p>
          <a:p>
            <a:pPr algn="just">
              <a:lnSpc>
                <a:spcPct val="130000"/>
              </a:lnSpc>
              <a:spcBef>
                <a:spcPct val="50000"/>
              </a:spcBef>
            </a:pPr>
            <a:r>
              <a:rPr lang="en-US" sz="3600" smtClean="0">
                <a:latin typeface="UTM Avo" pitchFamily="18" charset="0"/>
              </a:rPr>
              <a:t>quả xoan </a:t>
            </a:r>
            <a:r>
              <a:rPr lang="en-US" sz="3600" smtClean="0">
                <a:latin typeface="UTM Avo" pitchFamily="18" charset="0"/>
                <a:sym typeface="Wingdings"/>
              </a:rPr>
              <a:t> vàng lịm</a:t>
            </a:r>
          </a:p>
          <a:p>
            <a:pPr algn="just">
              <a:lnSpc>
                <a:spcPct val="130000"/>
              </a:lnSpc>
              <a:spcBef>
                <a:spcPct val="50000"/>
              </a:spcBef>
            </a:pPr>
            <a:r>
              <a:rPr lang="en-US" sz="3600" smtClean="0">
                <a:latin typeface="UTM Avo" pitchFamily="18" charset="0"/>
                <a:sym typeface="Wingdings"/>
              </a:rPr>
              <a:t>lá </a:t>
            </a:r>
            <a:r>
              <a:rPr lang="en-US" sz="3600">
                <a:latin typeface="UTM Avo" pitchFamily="18" charset="0"/>
                <a:sym typeface="Wingdings"/>
              </a:rPr>
              <a:t>mít </a:t>
            </a:r>
            <a:r>
              <a:rPr lang="en-US" sz="3600" smtClean="0">
                <a:latin typeface="UTM Avo" pitchFamily="18" charset="0"/>
                <a:sym typeface="Wingdings"/>
              </a:rPr>
              <a:t>  vàng ối</a:t>
            </a:r>
          </a:p>
          <a:p>
            <a:pPr algn="just">
              <a:lnSpc>
                <a:spcPct val="130000"/>
              </a:lnSpc>
              <a:spcBef>
                <a:spcPct val="50000"/>
              </a:spcBef>
            </a:pPr>
            <a:r>
              <a:rPr lang="en-US" sz="3600" smtClean="0">
                <a:latin typeface="UTM Avo" pitchFamily="18" charset="0"/>
                <a:sym typeface="Wingdings"/>
              </a:rPr>
              <a:t>tàu </a:t>
            </a:r>
            <a:r>
              <a:rPr lang="en-US" sz="3600">
                <a:latin typeface="UTM Avo" pitchFamily="18" charset="0"/>
                <a:sym typeface="Wingdings"/>
              </a:rPr>
              <a:t>đu đủ, lá săn héo </a:t>
            </a:r>
            <a:r>
              <a:rPr lang="en-US" sz="3600" smtClean="0">
                <a:latin typeface="UTM Avo" pitchFamily="18" charset="0"/>
                <a:sym typeface="Wingdings"/>
              </a:rPr>
              <a:t> vàng tươi</a:t>
            </a:r>
            <a:endParaRPr lang="en-US" sz="3600">
              <a:latin typeface="UTM Avo" pitchFamily="18" charset="0"/>
            </a:endParaRPr>
          </a:p>
        </p:txBody>
      </p:sp>
    </p:spTree>
    <p:extLst>
      <p:ext uri="{BB962C8B-B14F-4D97-AF65-F5344CB8AC3E}">
        <p14:creationId xmlns:p14="http://schemas.microsoft.com/office/powerpoint/2010/main" xmlns="" val="1771575874"/>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artisticLineDrawing/>
                    </a14:imgEffect>
                    <a14:imgEffect>
                      <a14:colorTemperature colorTemp="5300"/>
                    </a14:imgEffect>
                  </a14:imgLayer>
                </a14:imgProps>
              </a:ext>
              <a:ext uri="{28A0092B-C50C-407E-A947-70E740481C1C}">
                <a14:useLocalDpi xmlns:a14="http://schemas.microsoft.com/office/drawing/2010/main" xmlns=""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44483" y="171093"/>
            <a:ext cx="8839200" cy="4801314"/>
          </a:xfrm>
          <a:prstGeom prst="rect">
            <a:avLst/>
          </a:prstGeom>
          <a:noFill/>
        </p:spPr>
        <p:txBody>
          <a:bodyPr wrap="square" rtlCol="0">
            <a:spAutoFit/>
          </a:bodyPr>
          <a:lstStyle/>
          <a:p>
            <a:pPr algn="just">
              <a:lnSpc>
                <a:spcPct val="130000"/>
              </a:lnSpc>
              <a:spcBef>
                <a:spcPct val="50000"/>
              </a:spcBef>
            </a:pPr>
            <a:r>
              <a:rPr lang="en-US" sz="3600" smtClean="0">
                <a:latin typeface="UTM Avo" pitchFamily="18" charset="0"/>
                <a:sym typeface="Wingdings"/>
              </a:rPr>
              <a:t>Quả chuối  chín vàng.	</a:t>
            </a:r>
          </a:p>
          <a:p>
            <a:pPr algn="just">
              <a:lnSpc>
                <a:spcPct val="130000"/>
              </a:lnSpc>
              <a:spcBef>
                <a:spcPct val="50000"/>
              </a:spcBef>
            </a:pPr>
            <a:r>
              <a:rPr lang="en-US" sz="3600" smtClean="0">
                <a:latin typeface="UTM Avo" pitchFamily="18" charset="0"/>
              </a:rPr>
              <a:t>Bụi mía </a:t>
            </a:r>
            <a:r>
              <a:rPr lang="en-US" sz="3600" smtClean="0">
                <a:latin typeface="UTM Avo" pitchFamily="18" charset="0"/>
                <a:sym typeface="Wingdings"/>
              </a:rPr>
              <a:t> vàng xọng</a:t>
            </a:r>
          </a:p>
          <a:p>
            <a:pPr algn="just">
              <a:lnSpc>
                <a:spcPct val="130000"/>
              </a:lnSpc>
              <a:spcBef>
                <a:spcPct val="50000"/>
              </a:spcBef>
            </a:pPr>
            <a:r>
              <a:rPr lang="en-US" sz="3600" smtClean="0">
                <a:latin typeface="UTM Avo" pitchFamily="18" charset="0"/>
              </a:rPr>
              <a:t>Rơm, thóc </a:t>
            </a:r>
            <a:r>
              <a:rPr lang="en-US" sz="3600" smtClean="0">
                <a:latin typeface="UTM Avo" pitchFamily="18" charset="0"/>
                <a:sym typeface="Wingdings"/>
              </a:rPr>
              <a:t> vàng giòn</a:t>
            </a:r>
          </a:p>
          <a:p>
            <a:pPr algn="just">
              <a:lnSpc>
                <a:spcPct val="130000"/>
              </a:lnSpc>
              <a:spcBef>
                <a:spcPct val="50000"/>
              </a:spcBef>
            </a:pPr>
            <a:r>
              <a:rPr lang="en-US" sz="3600" smtClean="0">
                <a:latin typeface="UTM Avo" pitchFamily="18" charset="0"/>
                <a:sym typeface="Wingdings"/>
              </a:rPr>
              <a:t>Gà, chó   vàng mượt</a:t>
            </a:r>
          </a:p>
          <a:p>
            <a:pPr algn="just">
              <a:lnSpc>
                <a:spcPct val="130000"/>
              </a:lnSpc>
              <a:spcBef>
                <a:spcPct val="50000"/>
              </a:spcBef>
            </a:pPr>
            <a:r>
              <a:rPr lang="en-US" sz="3600" smtClean="0">
                <a:latin typeface="UTM Avo" pitchFamily="18" charset="0"/>
                <a:sym typeface="Wingdings"/>
              </a:rPr>
              <a:t>Mái nhà rơm  vàng mới</a:t>
            </a:r>
            <a:endParaRPr lang="en-US" sz="3600">
              <a:latin typeface="UTM Avo" pitchFamily="18" charset="0"/>
            </a:endParaRPr>
          </a:p>
        </p:txBody>
      </p:sp>
    </p:spTree>
    <p:extLst>
      <p:ext uri="{BB962C8B-B14F-4D97-AF65-F5344CB8AC3E}">
        <p14:creationId xmlns:p14="http://schemas.microsoft.com/office/powerpoint/2010/main" xmlns="" val="3757100618"/>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484</Words>
  <Application>Microsoft Office PowerPoint</Application>
  <PresentationFormat>On-screen Show (16:9)</PresentationFormat>
  <Paragraphs>61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289</cp:revision>
  <dcterms:created xsi:type="dcterms:W3CDTF">2014-09-16T11:54:17Z</dcterms:created>
  <dcterms:modified xsi:type="dcterms:W3CDTF">2019-09-06T13:10:53Z</dcterms:modified>
</cp:coreProperties>
</file>